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80" r:id="rId4"/>
  </p:sldMasterIdLst>
  <p:notesMasterIdLst>
    <p:notesMasterId r:id="rId7"/>
  </p:notesMasterIdLst>
  <p:handoutMasterIdLst>
    <p:handoutMasterId r:id="rId8"/>
  </p:handoutMasterIdLst>
  <p:sldIdLst>
    <p:sldId id="260" r:id="rId5"/>
    <p:sldId id="259" r:id="rId6"/>
  </p:sldIdLst>
  <p:sldSz cx="9906000" cy="6858000" type="A4"/>
  <p:notesSz cx="6858000" cy="9144000"/>
  <p:embeddedFontLst>
    <p:embeddedFont>
      <p:font typeface="Arial Rounded MT Bold" panose="020F0704030504030204" pitchFamily="34" charset="0"/>
      <p:regular r:id="rId9"/>
    </p:embeddedFont>
    <p:embeddedFont>
      <p:font typeface="United Curriculum" panose="020B0604020202020204" charset="0"/>
      <p:regular r:id="rId10"/>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E94E9D-CFCE-C166-F4B7-06218FBC7616}" name="Elizabeth Lupton" initials="EL" userId="S::Elizabeth.Lupton@unitedlearning.org.uk::f1d8bff2-aebb-46ae-b972-0f228aff2aaf" providerId="AD"/>
  <p188:author id="{C833E4BA-E012-CD07-1FD3-0F30CCFF34BF}" name="Charlie Cutler" initials="CC" userId="S::Charlie.Cutler@unitedlearning.org.uk::c5b094de-3707-4aae-994d-70175e9a1467" providerId="AD"/>
  <p188:author id="{6F1D0AED-1E33-5B43-CA73-96135BBBCD4A}" name="Jessica Quinn" initials="JQ" userId="S::Jessica.Quinn@unitedlearning.org.uk::8a95f2e1-9608-4c55-8128-be797539c759"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harlie Cutler" initials="CC" lastIdx="15" clrIdx="0">
    <p:extLst>
      <p:ext uri="{19B8F6BF-5375-455C-9EA6-DF929625EA0E}">
        <p15:presenceInfo xmlns:p15="http://schemas.microsoft.com/office/powerpoint/2012/main" userId="S::Charlie.Cutler@unitedlearning.org.uk::c5b094de-3707-4aae-994d-70175e9a14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75E"/>
    <a:srgbClr val="9ACFEA"/>
    <a:srgbClr val="D4C9C6"/>
    <a:srgbClr val="745E58"/>
    <a:srgbClr val="CC9900"/>
    <a:srgbClr val="FFE8D1"/>
    <a:srgbClr val="2C4B6F"/>
    <a:srgbClr val="7FAED8"/>
    <a:srgbClr val="BFE3EF"/>
    <a:srgbClr val="BFBB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8BBA51-4D19-CF4F-4CF0-190CDF4048EF}" v="22" dt="2025-11-14T11:22:39.85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384" y="4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viewProps" Target="view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font" Target="fonts/font1.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4D8BBA51-4D19-CF4F-4CF0-190CDF4048EF}"/>
    <pc:docChg chg="modSld">
      <pc:chgData name="" userId="" providerId="" clId="Web-{4D8BBA51-4D19-CF4F-4CF0-190CDF4048EF}" dt="2025-11-14T11:22:07.727" v="1"/>
      <pc:docMkLst>
        <pc:docMk/>
      </pc:docMkLst>
      <pc:sldChg chg="modSp">
        <pc:chgData name="" userId="" providerId="" clId="Web-{4D8BBA51-4D19-CF4F-4CF0-190CDF4048EF}" dt="2025-11-14T11:22:07.727" v="1"/>
        <pc:sldMkLst>
          <pc:docMk/>
          <pc:sldMk cId="949235514" sldId="260"/>
        </pc:sldMkLst>
        <pc:graphicFrameChg chg="mod modGraphic">
          <ac:chgData name="" userId="" providerId="" clId="Web-{4D8BBA51-4D19-CF4F-4CF0-190CDF4048EF}" dt="2025-11-14T11:22:07.727" v="1"/>
          <ac:graphicFrameMkLst>
            <pc:docMk/>
            <pc:sldMk cId="949235514" sldId="260"/>
            <ac:graphicFrameMk id="6" creationId="{15699A6A-65B4-4D7F-811E-20C732772F09}"/>
          </ac:graphicFrameMkLst>
        </pc:graphicFrameChg>
      </pc:sldChg>
    </pc:docChg>
  </pc:docChgLst>
  <pc:docChgLst>
    <pc:chgData name="L Parkes" userId="S::lauren.parkes_timbertreeacademy.org.uk#ext#@corngreavesprimary.org.uk::914dc557-5cec-4d69-b9a5-4696ace1577f" providerId="AD" clId="Web-{4D8BBA51-4D19-CF4F-4CF0-190CDF4048EF}"/>
    <pc:docChg chg="modSld">
      <pc:chgData name="L Parkes" userId="S::lauren.parkes_timbertreeacademy.org.uk#ext#@corngreavesprimary.org.uk::914dc557-5cec-4d69-b9a5-4696ace1577f" providerId="AD" clId="Web-{4D8BBA51-4D19-CF4F-4CF0-190CDF4048EF}" dt="2025-11-14T11:22:35.571" v="17"/>
      <pc:docMkLst>
        <pc:docMk/>
      </pc:docMkLst>
      <pc:sldChg chg="modSp">
        <pc:chgData name="L Parkes" userId="S::lauren.parkes_timbertreeacademy.org.uk#ext#@corngreavesprimary.org.uk::914dc557-5cec-4d69-b9a5-4696ace1577f" providerId="AD" clId="Web-{4D8BBA51-4D19-CF4F-4CF0-190CDF4048EF}" dt="2025-11-14T11:22:35.571" v="17"/>
        <pc:sldMkLst>
          <pc:docMk/>
          <pc:sldMk cId="949235514" sldId="260"/>
        </pc:sldMkLst>
        <pc:graphicFrameChg chg="mod modGraphic">
          <ac:chgData name="L Parkes" userId="S::lauren.parkes_timbertreeacademy.org.uk#ext#@corngreavesprimary.org.uk::914dc557-5cec-4d69-b9a5-4696ace1577f" providerId="AD" clId="Web-{4D8BBA51-4D19-CF4F-4CF0-190CDF4048EF}" dt="2025-11-14T11:22:35.571" v="17"/>
          <ac:graphicFrameMkLst>
            <pc:docMk/>
            <pc:sldMk cId="949235514" sldId="260"/>
            <ac:graphicFrameMk id="6" creationId="{15699A6A-65B4-4D7F-811E-20C732772F09}"/>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042433-7471-4BF9-9454-362971E0832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10426AA-D9C7-4D34-926F-EEDA1CC2473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4BB0CAA-05EE-4C9B-87E1-B84DD3F9BCC4}" type="datetimeFigureOut">
              <a:rPr lang="en-GB" smtClean="0"/>
              <a:t>14/11/2025</a:t>
            </a:fld>
            <a:endParaRPr lang="en-GB"/>
          </a:p>
        </p:txBody>
      </p:sp>
      <p:sp>
        <p:nvSpPr>
          <p:cNvPr id="4" name="Footer Placeholder 3">
            <a:extLst>
              <a:ext uri="{FF2B5EF4-FFF2-40B4-BE49-F238E27FC236}">
                <a16:creationId xmlns:a16="http://schemas.microsoft.com/office/drawing/2014/main" id="{364AA67F-0E09-493E-B802-2C4BF9A8D3D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F40010E-F8C8-404A-82FF-B1A0AE7B82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47F0B46-7623-4305-AEF1-309F386B26D6}" type="slidenum">
              <a:rPr lang="en-GB" smtClean="0"/>
              <a:t>‹#›</a:t>
            </a:fld>
            <a:endParaRPr lang="en-GB"/>
          </a:p>
        </p:txBody>
      </p:sp>
    </p:spTree>
    <p:extLst>
      <p:ext uri="{BB962C8B-B14F-4D97-AF65-F5344CB8AC3E}">
        <p14:creationId xmlns:p14="http://schemas.microsoft.com/office/powerpoint/2010/main" val="26164617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CD3110-32D0-4452-834B-9411AA728368}" type="datetimeFigureOut">
              <a:rPr lang="en-GB" smtClean="0"/>
              <a:t>14/11/2025</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CF7F3D-A76E-462C-91BC-6AD2B2EFE72A}" type="slidenum">
              <a:rPr lang="en-GB" smtClean="0"/>
              <a:t>‹#›</a:t>
            </a:fld>
            <a:endParaRPr lang="en-GB"/>
          </a:p>
        </p:txBody>
      </p:sp>
    </p:spTree>
    <p:extLst>
      <p:ext uri="{BB962C8B-B14F-4D97-AF65-F5344CB8AC3E}">
        <p14:creationId xmlns:p14="http://schemas.microsoft.com/office/powerpoint/2010/main" val="2123135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F16B567-11FF-1C89-44EC-26710636A637}"/>
              </a:ext>
            </a:extLst>
          </p:cNvPr>
          <p:cNvGrpSpPr/>
          <p:nvPr userDrawn="1"/>
        </p:nvGrpSpPr>
        <p:grpSpPr>
          <a:xfrm>
            <a:off x="8575639" y="48954"/>
            <a:ext cx="928650" cy="783194"/>
            <a:chOff x="5725297" y="44835"/>
            <a:chExt cx="928650" cy="783194"/>
          </a:xfrm>
        </p:grpSpPr>
        <p:sp>
          <p:nvSpPr>
            <p:cNvPr id="3" name="Trapezoid 2">
              <a:extLst>
                <a:ext uri="{FF2B5EF4-FFF2-40B4-BE49-F238E27FC236}">
                  <a16:creationId xmlns:a16="http://schemas.microsoft.com/office/drawing/2014/main" id="{7088AAB2-5652-568B-8CAB-400DF6650268}"/>
                </a:ext>
              </a:extLst>
            </p:cNvPr>
            <p:cNvSpPr/>
            <p:nvPr userDrawn="1"/>
          </p:nvSpPr>
          <p:spPr>
            <a:xfrm>
              <a:off x="5725297" y="44835"/>
              <a:ext cx="928650" cy="783194"/>
            </a:xfrm>
            <a:prstGeom prst="trapezoid">
              <a:avLst>
                <a:gd name="adj" fmla="val 6949"/>
              </a:avLst>
            </a:prstGeom>
            <a:solidFill>
              <a:srgbClr val="E6E6E6"/>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000000"/>
                </a:solidFill>
                <a:effectLst/>
                <a:uLnTx/>
                <a:uFillTx/>
                <a:latin typeface="Calibri" panose="020F0502020204030204"/>
                <a:ea typeface="+mn-ea"/>
                <a:cs typeface="+mn-cs"/>
              </a:endParaRPr>
            </a:p>
          </p:txBody>
        </p:sp>
        <p:sp>
          <p:nvSpPr>
            <p:cNvPr id="4" name="Oval 3">
              <a:extLst>
                <a:ext uri="{FF2B5EF4-FFF2-40B4-BE49-F238E27FC236}">
                  <a16:creationId xmlns:a16="http://schemas.microsoft.com/office/drawing/2014/main" id="{CB9BAE8E-A2FD-29F0-7FBF-750B8D04E0C4}"/>
                </a:ext>
              </a:extLst>
            </p:cNvPr>
            <p:cNvSpPr/>
            <p:nvPr/>
          </p:nvSpPr>
          <p:spPr>
            <a:xfrm>
              <a:off x="5840016" y="86825"/>
              <a:ext cx="699212" cy="699214"/>
            </a:xfrm>
            <a:prstGeom prst="ellipse">
              <a:avLst/>
            </a:prstGeom>
            <a:solidFill>
              <a:srgbClr val="FFFFFF"/>
            </a:solidFill>
            <a:ln w="12700" cap="flat" cmpd="sng" algn="ctr">
              <a:solidFill>
                <a:schemeClr val="tx2"/>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a:ln>
                  <a:noFill/>
                </a:ln>
                <a:solidFill>
                  <a:srgbClr val="FFFFEF"/>
                </a:solidFill>
                <a:effectLst/>
                <a:uLnTx/>
                <a:uFillTx/>
                <a:latin typeface="Calibri" panose="020F0502020204030204"/>
                <a:ea typeface="+mn-ea"/>
                <a:cs typeface="+mn-cs"/>
              </a:endParaRPr>
            </a:p>
          </p:txBody>
        </p:sp>
      </p:grpSp>
      <p:sp>
        <p:nvSpPr>
          <p:cNvPr id="5" name="Rectangle 2">
            <a:extLst>
              <a:ext uri="{FF2B5EF4-FFF2-40B4-BE49-F238E27FC236}">
                <a16:creationId xmlns:a16="http://schemas.microsoft.com/office/drawing/2014/main" id="{50863EAF-42E2-A246-678B-8BD1B6B3F0EC}"/>
              </a:ext>
            </a:extLst>
          </p:cNvPr>
          <p:cNvSpPr/>
          <p:nvPr userDrawn="1"/>
        </p:nvSpPr>
        <p:spPr>
          <a:xfrm>
            <a:off x="54057" y="175630"/>
            <a:ext cx="8133979" cy="650018"/>
          </a:xfrm>
          <a:custGeom>
            <a:avLst/>
            <a:gdLst>
              <a:gd name="connsiteX0" fmla="*/ 0 w 6901416"/>
              <a:gd name="connsiteY0" fmla="*/ 0 h 866547"/>
              <a:gd name="connsiteX1" fmla="*/ 690141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5569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836646 w 6901416"/>
              <a:gd name="connsiteY1" fmla="*/ 0 h 866547"/>
              <a:gd name="connsiteX2" fmla="*/ 6901416 w 6901416"/>
              <a:gd name="connsiteY2" fmla="*/ 866547 h 866547"/>
              <a:gd name="connsiteX3" fmla="*/ 0 w 6901416"/>
              <a:gd name="connsiteY3" fmla="*/ 866547 h 866547"/>
              <a:gd name="connsiteX4" fmla="*/ 0 w 6901416"/>
              <a:gd name="connsiteY4" fmla="*/ 0 h 866547"/>
              <a:gd name="connsiteX0" fmla="*/ 0 w 6901416"/>
              <a:gd name="connsiteY0" fmla="*/ 0 h 866547"/>
              <a:gd name="connsiteX1" fmla="*/ 6754730 w 6901416"/>
              <a:gd name="connsiteY1" fmla="*/ 0 h 866547"/>
              <a:gd name="connsiteX2" fmla="*/ 6901416 w 6901416"/>
              <a:gd name="connsiteY2" fmla="*/ 866547 h 866547"/>
              <a:gd name="connsiteX3" fmla="*/ 0 w 6901416"/>
              <a:gd name="connsiteY3" fmla="*/ 866547 h 866547"/>
              <a:gd name="connsiteX4" fmla="*/ 0 w 6901416"/>
              <a:gd name="connsiteY4" fmla="*/ 0 h 8665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01416" h="866547">
                <a:moveTo>
                  <a:pt x="0" y="0"/>
                </a:moveTo>
                <a:lnTo>
                  <a:pt x="6754730" y="0"/>
                </a:lnTo>
                <a:lnTo>
                  <a:pt x="6901416" y="866547"/>
                </a:lnTo>
                <a:lnTo>
                  <a:pt x="0" y="866547"/>
                </a:lnTo>
                <a:lnTo>
                  <a:pt x="0" y="0"/>
                </a:lnTo>
                <a:close/>
              </a:path>
            </a:pathLst>
          </a:custGeom>
          <a:solidFill>
            <a:schemeClr val="bg2"/>
          </a:solid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GB" sz="1800">
              <a:latin typeface="United Curriculum" pitchFamily="2" charset="0"/>
            </a:endParaRPr>
          </a:p>
        </p:txBody>
      </p:sp>
    </p:spTree>
    <p:extLst>
      <p:ext uri="{BB962C8B-B14F-4D97-AF65-F5344CB8AC3E}">
        <p14:creationId xmlns:p14="http://schemas.microsoft.com/office/powerpoint/2010/main" val="7804002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0F92058-8AAF-4ECA-9A9A-D3F6257BE0A9}"/>
              </a:ext>
            </a:extLst>
          </p:cNvPr>
          <p:cNvSpPr/>
          <p:nvPr userDrawn="1"/>
        </p:nvSpPr>
        <p:spPr>
          <a:xfrm>
            <a:off x="49939" y="50141"/>
            <a:ext cx="9806122" cy="6528212"/>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800">
              <a:latin typeface="United Curriculum" pitchFamily="2" charset="0"/>
            </a:endParaRPr>
          </a:p>
        </p:txBody>
      </p:sp>
      <p:grpSp>
        <p:nvGrpSpPr>
          <p:cNvPr id="24" name="Group 23">
            <a:extLst>
              <a:ext uri="{FF2B5EF4-FFF2-40B4-BE49-F238E27FC236}">
                <a16:creationId xmlns:a16="http://schemas.microsoft.com/office/drawing/2014/main" id="{72984C4A-A5D2-4617-843C-1F63552727CE}"/>
              </a:ext>
            </a:extLst>
          </p:cNvPr>
          <p:cNvGrpSpPr/>
          <p:nvPr userDrawn="1"/>
        </p:nvGrpSpPr>
        <p:grpSpPr>
          <a:xfrm>
            <a:off x="-735408" y="6217602"/>
            <a:ext cx="1555380" cy="1321435"/>
            <a:chOff x="-735408" y="6217602"/>
            <a:chExt cx="1555380" cy="1321435"/>
          </a:xfrm>
        </p:grpSpPr>
        <p:sp>
          <p:nvSpPr>
            <p:cNvPr id="16" name="Arc 15">
              <a:extLst>
                <a:ext uri="{FF2B5EF4-FFF2-40B4-BE49-F238E27FC236}">
                  <a16:creationId xmlns:a16="http://schemas.microsoft.com/office/drawing/2014/main" id="{01182683-9D42-42D0-9602-36D469B9729E}"/>
                </a:ext>
              </a:extLst>
            </p:cNvPr>
            <p:cNvSpPr/>
            <p:nvPr userDrawn="1"/>
          </p:nvSpPr>
          <p:spPr>
            <a:xfrm>
              <a:off x="-735408" y="6217602"/>
              <a:ext cx="1555380" cy="1321435"/>
            </a:xfrm>
            <a:prstGeom prst="arc">
              <a:avLst>
                <a:gd name="adj1" fmla="val 16252508"/>
                <a:gd name="adj2" fmla="val 20226505"/>
              </a:avLst>
            </a:prstGeom>
            <a:solidFill>
              <a:schemeClr val="bg1"/>
            </a:solidFill>
            <a:ln w="19050">
              <a:solidFill>
                <a:schemeClr val="tx2"/>
              </a:solidFill>
            </a:ln>
          </p:spPr>
          <p:style>
            <a:lnRef idx="1">
              <a:schemeClr val="accent1"/>
            </a:lnRef>
            <a:fillRef idx="0">
              <a:schemeClr val="accent1"/>
            </a:fillRef>
            <a:effectRef idx="0">
              <a:schemeClr val="accent1"/>
            </a:effectRef>
            <a:fontRef idx="minor">
              <a:schemeClr val="tx1"/>
            </a:fontRef>
          </p:style>
          <p:txBody>
            <a:bodyPr wrap="square" rtlCol="0" anchor="ctr">
              <a:noAutofit/>
            </a:bodyPr>
            <a:lstStyle/>
            <a:p>
              <a:endParaRPr lang="en-GB" sz="1800">
                <a:latin typeface="United Curriculum" pitchFamily="2" charset="0"/>
              </a:endParaRPr>
            </a:p>
          </p:txBody>
        </p:sp>
        <p:sp>
          <p:nvSpPr>
            <p:cNvPr id="23" name="Rectangle 22">
              <a:extLst>
                <a:ext uri="{FF2B5EF4-FFF2-40B4-BE49-F238E27FC236}">
                  <a16:creationId xmlns:a16="http://schemas.microsoft.com/office/drawing/2014/main" id="{9FE93BA2-1701-400C-9A06-E03063623C2F}"/>
                </a:ext>
              </a:extLst>
            </p:cNvPr>
            <p:cNvSpPr/>
            <p:nvPr userDrawn="1"/>
          </p:nvSpPr>
          <p:spPr>
            <a:xfrm>
              <a:off x="6125" y="6227445"/>
              <a:ext cx="45719" cy="87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United Curriculum" pitchFamily="2" charset="0"/>
              </a:endParaRPr>
            </a:p>
          </p:txBody>
        </p:sp>
      </p:grpSp>
      <p:pic>
        <p:nvPicPr>
          <p:cNvPr id="21" name="Picture 20" descr="Shape&#10;&#10;Description automatically generated with medium confidence">
            <a:extLst>
              <a:ext uri="{FF2B5EF4-FFF2-40B4-BE49-F238E27FC236}">
                <a16:creationId xmlns:a16="http://schemas.microsoft.com/office/drawing/2014/main" id="{E9F49053-895A-469C-83C4-4142EFBB233B}"/>
              </a:ext>
            </a:extLst>
          </p:cNvPr>
          <p:cNvPicPr/>
          <p:nvPr userDrawn="1"/>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9619" y="6388663"/>
            <a:ext cx="560705" cy="379730"/>
          </a:xfrm>
          <a:prstGeom prst="rect">
            <a:avLst/>
          </a:prstGeom>
        </p:spPr>
      </p:pic>
      <p:sp>
        <p:nvSpPr>
          <p:cNvPr id="2" name="Rectangle 1">
            <a:extLst>
              <a:ext uri="{FF2B5EF4-FFF2-40B4-BE49-F238E27FC236}">
                <a16:creationId xmlns:a16="http://schemas.microsoft.com/office/drawing/2014/main" id="{8C52DCFF-E57C-948E-5C73-D4035C1C1603}"/>
              </a:ext>
            </a:extLst>
          </p:cNvPr>
          <p:cNvSpPr/>
          <p:nvPr userDrawn="1"/>
        </p:nvSpPr>
        <p:spPr>
          <a:xfrm>
            <a:off x="29619" y="6230357"/>
            <a:ext cx="45719" cy="41505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26119338"/>
      </p:ext>
    </p:extLst>
  </p:cSld>
  <p:clrMap bg1="lt1" tx1="dk1" bg2="lt2" tx2="dk2" accent1="accent1" accent2="accent2" accent3="accent3" accent4="accent4" accent5="accent5" accent6="accent6" hlink="hlink" folHlink="folHlink"/>
  <p:sldLayoutIdLst>
    <p:sldLayoutId id="214748368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Geography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4161442735"/>
              </p:ext>
            </p:extLst>
          </p:nvPr>
        </p:nvGraphicFramePr>
        <p:xfrm>
          <a:off x="189854" y="958873"/>
          <a:ext cx="9526291" cy="5608320"/>
        </p:xfrm>
        <a:graphic>
          <a:graphicData uri="http://schemas.openxmlformats.org/drawingml/2006/table">
            <a:tbl>
              <a:tblPr firstRow="1" bandRow="1">
                <a:tableStyleId>{72833802-FEF1-4C79-8D5D-14CF1EAF98D9}</a:tableStyleId>
              </a:tblPr>
              <a:tblGrid>
                <a:gridCol w="1641984">
                  <a:extLst>
                    <a:ext uri="{9D8B030D-6E8A-4147-A177-3AD203B41FA5}">
                      <a16:colId xmlns:a16="http://schemas.microsoft.com/office/drawing/2014/main" val="924718012"/>
                    </a:ext>
                  </a:extLst>
                </a:gridCol>
                <a:gridCol w="1533446">
                  <a:extLst>
                    <a:ext uri="{9D8B030D-6E8A-4147-A177-3AD203B41FA5}">
                      <a16:colId xmlns:a16="http://schemas.microsoft.com/office/drawing/2014/main" val="1652652321"/>
                    </a:ext>
                  </a:extLst>
                </a:gridCol>
                <a:gridCol w="2638056">
                  <a:extLst>
                    <a:ext uri="{9D8B030D-6E8A-4147-A177-3AD203B41FA5}">
                      <a16:colId xmlns:a16="http://schemas.microsoft.com/office/drawing/2014/main" val="1858762956"/>
                    </a:ext>
                  </a:extLst>
                </a:gridCol>
                <a:gridCol w="537375">
                  <a:extLst>
                    <a:ext uri="{9D8B030D-6E8A-4147-A177-3AD203B41FA5}">
                      <a16:colId xmlns:a16="http://schemas.microsoft.com/office/drawing/2014/main" val="520005719"/>
                    </a:ext>
                  </a:extLst>
                </a:gridCol>
                <a:gridCol w="3175430">
                  <a:extLst>
                    <a:ext uri="{9D8B030D-6E8A-4147-A177-3AD203B41FA5}">
                      <a16:colId xmlns:a16="http://schemas.microsoft.com/office/drawing/2014/main" val="3453446048"/>
                    </a:ext>
                  </a:extLst>
                </a:gridCol>
              </a:tblGrid>
              <a:tr h="2869056">
                <a:tc>
                  <a:txBody>
                    <a:bodyPr/>
                    <a:lstStyle/>
                    <a:p>
                      <a:pPr algn="l"/>
                      <a:r>
                        <a:rPr lang="en-GB" sz="800" b="1" kern="1200" dirty="0">
                          <a:solidFill>
                            <a:schemeClr val="tx1"/>
                          </a:solidFill>
                          <a:effectLst/>
                          <a:latin typeface="+mn-lt"/>
                          <a:ea typeface="+mn-ea"/>
                          <a:cs typeface="+mn-cs"/>
                        </a:rPr>
                        <a:t>Curriculum Principles</a:t>
                      </a:r>
                    </a:p>
                    <a:p>
                      <a:pPr algn="l"/>
                      <a:endParaRPr lang="en-GB" sz="800" b="1" kern="1200" dirty="0">
                        <a:solidFill>
                          <a:schemeClr val="tx1"/>
                        </a:solidFill>
                        <a:effectLst/>
                        <a:latin typeface="+mn-lt"/>
                        <a:ea typeface="+mn-ea"/>
                        <a:cs typeface="+mn-cs"/>
                      </a:endParaRPr>
                    </a:p>
                    <a:p>
                      <a:endParaRPr lang="en-GB" sz="800" b="0" kern="1200" dirty="0">
                        <a:solidFill>
                          <a:schemeClr val="tx1"/>
                        </a:solidFill>
                        <a:effectLst/>
                        <a:latin typeface="+mn-lt"/>
                        <a:ea typeface="+mn-ea"/>
                        <a:cs typeface="+mn-cs"/>
                      </a:endParaRPr>
                    </a:p>
                    <a:p>
                      <a:r>
                        <a:rPr lang="en-GB" sz="900" b="0" kern="1200" dirty="0">
                          <a:solidFill>
                            <a:schemeClr val="tx1"/>
                          </a:solidFill>
                          <a:effectLst/>
                          <a:latin typeface="+mn-lt"/>
                          <a:ea typeface="+mn-ea"/>
                          <a:cs typeface="+mn-cs"/>
                        </a:rPr>
                        <a:t>Our Geography curriculum draws upon prior learning, wherever the content is taught. The structure is built around the principles of spaces, places, scale, human and physical processes, allowing for conscious connections between content and knowledge. Pupils become ‘more expert’ with each study and grow an ever broadening and coherent mental model of geography</a:t>
                      </a:r>
                      <a:endParaRPr lang="en-GB" sz="900" b="0" dirty="0">
                        <a:solidFill>
                          <a:schemeClr val="tx1"/>
                        </a:solidFill>
                      </a:endParaRPr>
                    </a:p>
                  </a:txBody>
                  <a:tcPr>
                    <a:solidFill>
                      <a:schemeClr val="accent2">
                        <a:lumMod val="20000"/>
                        <a:lumOff val="80000"/>
                      </a:schemeClr>
                    </a:solidFill>
                  </a:tcPr>
                </a:tc>
                <a:tc gridSpan="2">
                  <a:txBody>
                    <a:bodyPr/>
                    <a:lstStyle/>
                    <a:p>
                      <a:pPr algn="ctr"/>
                      <a:r>
                        <a:rPr lang="en-GB" sz="800" b="1" kern="1200" dirty="0">
                          <a:solidFill>
                            <a:schemeClr val="tx1"/>
                          </a:solidFill>
                          <a:effectLst/>
                          <a:latin typeface="+mn-lt"/>
                          <a:ea typeface="+mn-ea"/>
                          <a:cs typeface="+mn-cs"/>
                        </a:rPr>
                        <a:t>Big Ideas – Substantive Concepts</a:t>
                      </a:r>
                    </a:p>
                    <a:p>
                      <a:endParaRPr lang="en-GB" sz="900" b="1" kern="1200" dirty="0">
                        <a:solidFill>
                          <a:schemeClr val="tx1"/>
                        </a:solidFill>
                        <a:effectLst/>
                        <a:latin typeface="+mn-lt"/>
                        <a:ea typeface="+mn-ea"/>
                        <a:cs typeface="+mn-cs"/>
                      </a:endParaRPr>
                    </a:p>
                    <a:p>
                      <a:r>
                        <a:rPr lang="en-GB" sz="900" b="0" kern="1200" dirty="0">
                          <a:solidFill>
                            <a:schemeClr val="tx1"/>
                          </a:solidFill>
                          <a:effectLst/>
                          <a:latin typeface="+mn-lt"/>
                          <a:ea typeface="+mn-ea"/>
                          <a:cs typeface="+mn-cs"/>
                        </a:rPr>
                        <a:t>Substantive knowledge is the subject knowledge and explicit vocabulary used about the world. We have defined </a:t>
                      </a:r>
                      <a:r>
                        <a:rPr lang="en-GB" sz="900" b="1" kern="1200" dirty="0">
                          <a:solidFill>
                            <a:schemeClr val="tx1"/>
                          </a:solidFill>
                          <a:effectLst/>
                          <a:latin typeface="+mn-lt"/>
                          <a:ea typeface="+mn-ea"/>
                          <a:cs typeface="+mn-cs"/>
                        </a:rPr>
                        <a:t>substantive concepts </a:t>
                      </a:r>
                      <a:r>
                        <a:rPr lang="en-GB" sz="900" b="0" kern="1200" dirty="0">
                          <a:solidFill>
                            <a:schemeClr val="tx1"/>
                          </a:solidFill>
                          <a:effectLst/>
                          <a:latin typeface="+mn-lt"/>
                          <a:ea typeface="+mn-ea"/>
                          <a:cs typeface="+mn-cs"/>
                        </a:rPr>
                        <a:t>that are the suggested vehicle to connect the substantive knowledge. These are defined at the start of every study in the Big Idea and revisited throughout.</a:t>
                      </a:r>
                    </a:p>
                    <a:p>
                      <a:endParaRPr lang="en-GB" sz="900" b="0" kern="1200" dirty="0">
                        <a:solidFill>
                          <a:schemeClr val="tx1"/>
                        </a:solidFill>
                        <a:effectLst/>
                        <a:latin typeface="+mn-lt"/>
                        <a:ea typeface="+mn-ea"/>
                        <a:cs typeface="+mn-cs"/>
                      </a:endParaRPr>
                    </a:p>
                    <a:p>
                      <a:r>
                        <a:rPr lang="en-GB" sz="900" b="0" kern="1200" dirty="0">
                          <a:solidFill>
                            <a:schemeClr val="tx1"/>
                          </a:solidFill>
                          <a:effectLst/>
                          <a:latin typeface="+mn-lt"/>
                          <a:ea typeface="+mn-ea"/>
                          <a:cs typeface="+mn-cs"/>
                        </a:rPr>
                        <a:t>The Big ideas are:</a:t>
                      </a:r>
                    </a:p>
                    <a:p>
                      <a:pPr marL="171450" lvl="0" indent="-171450">
                        <a:buFont typeface="Arial" panose="020B0604020202020204" pitchFamily="34" charset="0"/>
                        <a:buChar char="•"/>
                      </a:pPr>
                      <a:r>
                        <a:rPr lang="en-GB" sz="900" b="1" kern="1200" dirty="0">
                          <a:solidFill>
                            <a:schemeClr val="tx1"/>
                          </a:solidFill>
                          <a:effectLst/>
                          <a:latin typeface="+mn-lt"/>
                          <a:ea typeface="+mn-ea"/>
                          <a:cs typeface="+mn-cs"/>
                        </a:rPr>
                        <a:t>Locational Knowledge </a:t>
                      </a:r>
                      <a:r>
                        <a:rPr lang="en-GB" sz="900" b="0" kern="1200" dirty="0">
                          <a:solidFill>
                            <a:schemeClr val="tx1"/>
                          </a:solidFill>
                          <a:effectLst/>
                          <a:latin typeface="+mn-lt"/>
                          <a:ea typeface="+mn-ea"/>
                          <a:cs typeface="+mn-cs"/>
                        </a:rPr>
                        <a:t>– where a place is actually found.</a:t>
                      </a:r>
                    </a:p>
                    <a:p>
                      <a:pPr marL="171450" lvl="0" indent="-171450">
                        <a:buFont typeface="Arial" panose="020B0604020202020204" pitchFamily="34" charset="0"/>
                        <a:buChar char="•"/>
                      </a:pPr>
                      <a:r>
                        <a:rPr lang="en-GB" sz="900" b="1" kern="1200" dirty="0">
                          <a:solidFill>
                            <a:schemeClr val="tx1"/>
                          </a:solidFill>
                          <a:effectLst/>
                          <a:latin typeface="+mn-lt"/>
                          <a:ea typeface="+mn-ea"/>
                          <a:cs typeface="+mn-cs"/>
                        </a:rPr>
                        <a:t>Place Knowledge </a:t>
                      </a:r>
                      <a:r>
                        <a:rPr lang="en-GB" sz="900" b="0" kern="1200" dirty="0">
                          <a:solidFill>
                            <a:schemeClr val="tx1"/>
                          </a:solidFill>
                          <a:effectLst/>
                          <a:latin typeface="+mn-lt"/>
                          <a:ea typeface="+mn-ea"/>
                          <a:cs typeface="+mn-cs"/>
                        </a:rPr>
                        <a:t>– what a location is like.</a:t>
                      </a:r>
                    </a:p>
                    <a:p>
                      <a:pPr marL="171450" lvl="0" indent="-171450">
                        <a:buFont typeface="Arial" panose="020B0604020202020204" pitchFamily="34" charset="0"/>
                        <a:buChar char="•"/>
                      </a:pPr>
                      <a:r>
                        <a:rPr lang="en-GB" sz="900" b="1" kern="1200" dirty="0">
                          <a:solidFill>
                            <a:schemeClr val="tx1"/>
                          </a:solidFill>
                          <a:effectLst/>
                          <a:latin typeface="+mn-lt"/>
                          <a:ea typeface="+mn-ea"/>
                          <a:cs typeface="+mn-cs"/>
                        </a:rPr>
                        <a:t>Human Geography </a:t>
                      </a:r>
                      <a:r>
                        <a:rPr lang="en-GB" sz="900" b="0" kern="1200" dirty="0">
                          <a:solidFill>
                            <a:schemeClr val="tx1"/>
                          </a:solidFill>
                          <a:effectLst/>
                          <a:latin typeface="+mn-lt"/>
                          <a:ea typeface="+mn-ea"/>
                          <a:cs typeface="+mn-cs"/>
                        </a:rPr>
                        <a:t>– the interactions between people, places and the environment.</a:t>
                      </a:r>
                    </a:p>
                    <a:p>
                      <a:pPr marL="171450" lvl="0" indent="-171450">
                        <a:buFont typeface="Arial" panose="020B0604020202020204" pitchFamily="34" charset="0"/>
                        <a:buChar char="•"/>
                      </a:pPr>
                      <a:r>
                        <a:rPr lang="en-GB" sz="900" b="1" kern="1200" dirty="0">
                          <a:solidFill>
                            <a:schemeClr val="tx1"/>
                          </a:solidFill>
                          <a:effectLst/>
                          <a:latin typeface="+mn-lt"/>
                          <a:ea typeface="+mn-ea"/>
                          <a:cs typeface="+mn-cs"/>
                        </a:rPr>
                        <a:t>Physical Geography </a:t>
                      </a:r>
                      <a:r>
                        <a:rPr lang="en-GB" sz="900" b="0" kern="1200" dirty="0">
                          <a:solidFill>
                            <a:schemeClr val="tx1"/>
                          </a:solidFill>
                          <a:effectLst/>
                          <a:latin typeface="+mn-lt"/>
                          <a:ea typeface="+mn-ea"/>
                          <a:cs typeface="+mn-cs"/>
                        </a:rPr>
                        <a:t>– the natural shaping of the surface of the Earth, as well as the physical processes that create the environment.</a:t>
                      </a:r>
                    </a:p>
                    <a:p>
                      <a:pPr marL="171450" indent="-171450">
                        <a:buFont typeface="Arial" panose="020B0604020202020204" pitchFamily="34" charset="0"/>
                        <a:buChar char="•"/>
                      </a:pPr>
                      <a:r>
                        <a:rPr lang="en-GB" sz="900" b="1" kern="1200" dirty="0">
                          <a:solidFill>
                            <a:schemeClr val="tx1"/>
                          </a:solidFill>
                          <a:effectLst/>
                          <a:latin typeface="+mn-lt"/>
                          <a:ea typeface="+mn-ea"/>
                          <a:cs typeface="+mn-cs"/>
                        </a:rPr>
                        <a:t>Geographical Skills and Fieldwork </a:t>
                      </a:r>
                      <a:r>
                        <a:rPr lang="en-GB" sz="900" b="0" kern="1200" dirty="0">
                          <a:solidFill>
                            <a:schemeClr val="tx1"/>
                          </a:solidFill>
                          <a:effectLst/>
                          <a:latin typeface="+mn-lt"/>
                          <a:ea typeface="+mn-ea"/>
                          <a:cs typeface="+mn-cs"/>
                        </a:rPr>
                        <a:t>– using maps, globes and compasses, along with what you know to explain location, place and human and physical features. </a:t>
                      </a:r>
                      <a:endParaRPr lang="en-GB" sz="900" b="0" dirty="0">
                        <a:solidFill>
                          <a:schemeClr val="tx1"/>
                        </a:solidFill>
                        <a:latin typeface="+mj-lt"/>
                      </a:endParaRPr>
                    </a:p>
                  </a:txBody>
                  <a:tcPr>
                    <a:solidFill>
                      <a:schemeClr val="bg1"/>
                    </a:solidFill>
                  </a:tcPr>
                </a:tc>
                <a:tc hMerge="1">
                  <a:txBody>
                    <a:bodyPr/>
                    <a:lstStyle/>
                    <a:p>
                      <a:endParaRPr lang="en-GB"/>
                    </a:p>
                  </a:txBody>
                  <a:tcPr/>
                </a:tc>
                <a:tc gridSpan="2">
                  <a:txBody>
                    <a:bodyPr/>
                    <a:lstStyle/>
                    <a:p>
                      <a:pPr algn="ctr"/>
                      <a:r>
                        <a:rPr lang="en-GB" sz="800" b="1" kern="1200" dirty="0">
                          <a:solidFill>
                            <a:schemeClr val="tx1"/>
                          </a:solidFill>
                          <a:effectLst/>
                          <a:latin typeface="+mn-lt"/>
                          <a:ea typeface="+mn-ea"/>
                          <a:cs typeface="+mn-cs"/>
                        </a:rPr>
                        <a:t>Geographical Enquiry – Disciplinary Knowledge </a:t>
                      </a:r>
                    </a:p>
                    <a:p>
                      <a:endParaRPr lang="en-GB" sz="800" b="1" kern="1200" dirty="0">
                        <a:solidFill>
                          <a:schemeClr val="tx1"/>
                        </a:solidFill>
                        <a:effectLst/>
                        <a:latin typeface="+mn-lt"/>
                        <a:ea typeface="+mn-ea"/>
                        <a:cs typeface="+mn-cs"/>
                      </a:endParaRPr>
                    </a:p>
                    <a:p>
                      <a:r>
                        <a:rPr lang="en-GB" sz="800" b="0" kern="1200" dirty="0">
                          <a:solidFill>
                            <a:schemeClr val="tx1"/>
                          </a:solidFill>
                          <a:effectLst/>
                          <a:latin typeface="+mn-lt"/>
                          <a:ea typeface="+mn-ea"/>
                          <a:cs typeface="+mn-cs"/>
                        </a:rPr>
                        <a:t>Disciplinary knowledge is the use of substantive knowledge and how children construct understanding through geographical sense. We call it ‘Working Geographically.’ Each lesson has a learning question that gives pupils the opportunity to attempt and apply their understanding of the substantive knowledge (what pupils KNOW) in a disciplinary way (what pupils DO). These cumulate towards a more expert understanding of the big idea.</a:t>
                      </a:r>
                    </a:p>
                    <a:p>
                      <a:pPr marL="171450" lvl="0" indent="-171450">
                        <a:buFont typeface="Arial" panose="020B0604020202020204" pitchFamily="34" charset="0"/>
                        <a:buChar char="•"/>
                      </a:pPr>
                      <a:r>
                        <a:rPr lang="en-GB" sz="800" b="1" kern="1200" dirty="0">
                          <a:solidFill>
                            <a:schemeClr val="tx1"/>
                          </a:solidFill>
                          <a:effectLst/>
                          <a:latin typeface="+mn-lt"/>
                          <a:ea typeface="+mn-ea"/>
                          <a:cs typeface="+mn-cs"/>
                        </a:rPr>
                        <a:t>Place and Space </a:t>
                      </a:r>
                      <a:r>
                        <a:rPr lang="en-GB" sz="800" b="0" kern="1200" dirty="0">
                          <a:solidFill>
                            <a:schemeClr val="tx1"/>
                          </a:solidFill>
                          <a:effectLst/>
                          <a:latin typeface="+mn-lt"/>
                          <a:ea typeface="+mn-ea"/>
                          <a:cs typeface="+mn-cs"/>
                        </a:rPr>
                        <a:t>– place is its location and what it means to people, Places are influences and shaped by the people who live there. Space is the location on the Earth’s surface defined by latitude and longitude.</a:t>
                      </a:r>
                    </a:p>
                    <a:p>
                      <a:pPr marL="171450" lvl="0" indent="-171450">
                        <a:buFont typeface="Arial" panose="020B0604020202020204" pitchFamily="34" charset="0"/>
                        <a:buChar char="•"/>
                      </a:pPr>
                      <a:r>
                        <a:rPr lang="en-GB" sz="800" b="1" kern="1200" dirty="0">
                          <a:solidFill>
                            <a:schemeClr val="tx1"/>
                          </a:solidFill>
                          <a:effectLst/>
                          <a:latin typeface="+mn-lt"/>
                          <a:ea typeface="+mn-ea"/>
                          <a:cs typeface="+mn-cs"/>
                        </a:rPr>
                        <a:t>Scale and Connection</a:t>
                      </a:r>
                      <a:r>
                        <a:rPr lang="en-GB" sz="800" b="0" kern="1200" dirty="0">
                          <a:solidFill>
                            <a:schemeClr val="tx1"/>
                          </a:solidFill>
                          <a:effectLst/>
                          <a:latin typeface="+mn-lt"/>
                          <a:ea typeface="+mn-ea"/>
                          <a:cs typeface="+mn-cs"/>
                        </a:rPr>
                        <a:t>– how places relate in terms of locality compared to globality, giving a sense of zooming in and out.</a:t>
                      </a:r>
                    </a:p>
                    <a:p>
                      <a:pPr marL="171450" lvl="0" indent="-171450">
                        <a:buFont typeface="Arial" panose="020B0604020202020204" pitchFamily="34" charset="0"/>
                        <a:buChar char="•"/>
                      </a:pPr>
                      <a:r>
                        <a:rPr lang="en-GB" sz="800" b="1" kern="1200" dirty="0">
                          <a:solidFill>
                            <a:schemeClr val="tx1"/>
                          </a:solidFill>
                          <a:effectLst/>
                          <a:latin typeface="+mn-lt"/>
                          <a:ea typeface="+mn-ea"/>
                          <a:cs typeface="+mn-cs"/>
                        </a:rPr>
                        <a:t>Physical and Human Geography </a:t>
                      </a:r>
                      <a:r>
                        <a:rPr lang="en-GB" sz="800" b="0" kern="1200" dirty="0">
                          <a:solidFill>
                            <a:schemeClr val="tx1"/>
                          </a:solidFill>
                          <a:effectLst/>
                          <a:latin typeface="+mn-lt"/>
                          <a:ea typeface="+mn-ea"/>
                          <a:cs typeface="+mn-cs"/>
                        </a:rPr>
                        <a:t>–  how places have evolved or continue to evolve as a result of human and physical geography.</a:t>
                      </a:r>
                    </a:p>
                    <a:p>
                      <a:pPr marL="171450" lvl="0" indent="-171450">
                        <a:buFont typeface="Arial" panose="020B0604020202020204" pitchFamily="34" charset="0"/>
                        <a:buChar char="•"/>
                      </a:pPr>
                      <a:r>
                        <a:rPr lang="en-GB" sz="800" b="1" kern="1200" dirty="0">
                          <a:solidFill>
                            <a:schemeClr val="tx1"/>
                          </a:solidFill>
                          <a:effectLst/>
                          <a:latin typeface="+mn-lt"/>
                          <a:ea typeface="+mn-ea"/>
                          <a:cs typeface="+mn-cs"/>
                        </a:rPr>
                        <a:t>Environment and Sustainability </a:t>
                      </a:r>
                      <a:r>
                        <a:rPr lang="en-GB" sz="800" b="0" kern="1200" dirty="0">
                          <a:solidFill>
                            <a:schemeClr val="tx1"/>
                          </a:solidFill>
                          <a:effectLst/>
                          <a:latin typeface="+mn-lt"/>
                          <a:ea typeface="+mn-ea"/>
                          <a:cs typeface="+mn-cs"/>
                        </a:rPr>
                        <a:t>– exploring the impact of local human and physical geography, such as consumer habits, pollution and deforestation on a global scale.</a:t>
                      </a:r>
                    </a:p>
                    <a:p>
                      <a:pPr marL="171450" lvl="0" indent="-171450">
                        <a:buFont typeface="Arial" panose="020B0604020202020204" pitchFamily="34" charset="0"/>
                        <a:buChar char="•"/>
                      </a:pPr>
                      <a:r>
                        <a:rPr lang="en-GB" sz="800" b="1" kern="1200" dirty="0">
                          <a:solidFill>
                            <a:schemeClr val="tx1"/>
                          </a:solidFill>
                          <a:effectLst/>
                          <a:latin typeface="+mn-lt"/>
                          <a:ea typeface="+mn-ea"/>
                          <a:cs typeface="+mn-cs"/>
                        </a:rPr>
                        <a:t>Culture and Diversity </a:t>
                      </a:r>
                      <a:r>
                        <a:rPr lang="en-GB" sz="800" b="0" kern="1200" dirty="0">
                          <a:solidFill>
                            <a:schemeClr val="tx1"/>
                          </a:solidFill>
                          <a:effectLst/>
                          <a:latin typeface="+mn-lt"/>
                          <a:ea typeface="+mn-ea"/>
                          <a:cs typeface="+mn-cs"/>
                        </a:rPr>
                        <a:t>- how a place is shaped by human ideas and beliefs over time. Understanding and respecting cultural differences as a result of physical geography.</a:t>
                      </a:r>
                    </a:p>
                    <a:p>
                      <a:pPr algn="l"/>
                      <a:endParaRPr lang="en-GB" sz="900" b="0" kern="1200" dirty="0">
                        <a:solidFill>
                          <a:schemeClr val="tx1"/>
                        </a:solidFill>
                        <a:effectLst/>
                        <a:latin typeface="+mn-lt"/>
                        <a:ea typeface="+mn-ea"/>
                        <a:cs typeface="+mn-cs"/>
                      </a:endParaRPr>
                    </a:p>
                  </a:txBody>
                  <a:tcPr>
                    <a:solidFill>
                      <a:schemeClr val="bg1"/>
                    </a:solidFill>
                  </a:tcPr>
                </a:tc>
                <a:tc hMerge="1">
                  <a:txBody>
                    <a:bodyPr/>
                    <a:lstStyle/>
                    <a:p>
                      <a:endParaRPr lang="en-GB"/>
                    </a:p>
                  </a:txBody>
                  <a:tcPr/>
                </a:tc>
                <a:extLst>
                  <a:ext uri="{0D108BD9-81ED-4DB2-BD59-A6C34878D82A}">
                    <a16:rowId xmlns:a16="http://schemas.microsoft.com/office/drawing/2014/main" val="1127961494"/>
                  </a:ext>
                </a:extLst>
              </a:tr>
              <a:tr h="2477360">
                <a:tc gridSpan="2">
                  <a:txBody>
                    <a:bodyPr/>
                    <a:lstStyle/>
                    <a:p>
                      <a:pPr algn="l"/>
                      <a:r>
                        <a:rPr lang="en-GB" sz="900" b="1" kern="1200" dirty="0">
                          <a:solidFill>
                            <a:srgbClr val="44375E"/>
                          </a:solidFill>
                          <a:effectLst/>
                          <a:latin typeface="+mn-lt"/>
                          <a:ea typeface="+mn-ea"/>
                          <a:cs typeface="+mn-cs"/>
                        </a:rPr>
                        <a:t>Content and Sequencing</a:t>
                      </a:r>
                    </a:p>
                    <a:p>
                      <a:pPr algn="l"/>
                      <a:endParaRPr lang="en-GB" sz="900" kern="1200" dirty="0">
                        <a:solidFill>
                          <a:srgbClr val="44375E"/>
                        </a:solidFill>
                        <a:effectLst/>
                        <a:latin typeface="+mn-lt"/>
                        <a:ea typeface="+mn-ea"/>
                        <a:cs typeface="+mn-cs"/>
                      </a:endParaRPr>
                    </a:p>
                    <a:p>
                      <a:r>
                        <a:rPr lang="en-GB" sz="900" kern="1200" dirty="0">
                          <a:solidFill>
                            <a:schemeClr val="tx1"/>
                          </a:solidFill>
                          <a:effectLst/>
                          <a:latin typeface="+mn-lt"/>
                          <a:ea typeface="+mn-ea"/>
                          <a:cs typeface="+mn-cs"/>
                        </a:rPr>
                        <a:t>The content of our curriculum is generated using a research-based curriculum. </a:t>
                      </a:r>
                    </a:p>
                    <a:p>
                      <a:r>
                        <a:rPr lang="en-GB" sz="900" kern="1200" dirty="0">
                          <a:solidFill>
                            <a:schemeClr val="tx1"/>
                          </a:solidFill>
                          <a:effectLst/>
                          <a:latin typeface="+mn-lt"/>
                          <a:ea typeface="+mn-ea"/>
                          <a:cs typeface="+mn-cs"/>
                        </a:rPr>
                        <a:t>The cumulative nature of the curriculum includes retrieval and spaced retrieval practice, word building and deliberate practice tasks. This powerful interrelationship between structure and research-led practice is designed to increase substantive knowledge and accelerate learning within and between study modules. That means the foundational knowledge of the curriculum is positioned to ease the load on the working memory: new content is connected to prior learning. The effect of this cumulative model supports opportunities for pupils to develop a deeper understanding of local and world geography. </a:t>
                      </a:r>
                      <a:endParaRPr lang="en-GB" sz="900" dirty="0">
                        <a:solidFill>
                          <a:srgbClr val="44375E"/>
                        </a:solidFill>
                      </a:endParaRPr>
                    </a:p>
                  </a:txBody>
                  <a:tcPr/>
                </a:tc>
                <a:tc hMerge="1">
                  <a:txBody>
                    <a:bodyPr/>
                    <a:lstStyle/>
                    <a:p>
                      <a:endParaRPr lang="en-GB" dirty="0"/>
                    </a:p>
                  </a:txBody>
                  <a:tcPr/>
                </a:tc>
                <a:tc gridSpan="2">
                  <a:txBody>
                    <a:bodyPr/>
                    <a:lstStyle/>
                    <a:p>
                      <a:pPr algn="l"/>
                      <a:r>
                        <a:rPr lang="en-GB" sz="900" b="1" kern="1200" dirty="0">
                          <a:solidFill>
                            <a:srgbClr val="44375E"/>
                          </a:solidFill>
                          <a:effectLst/>
                          <a:latin typeface="+mn-lt"/>
                          <a:ea typeface="+mn-ea"/>
                          <a:cs typeface="+mn-cs"/>
                        </a:rPr>
                        <a:t>Learning Module</a:t>
                      </a:r>
                    </a:p>
                    <a:p>
                      <a:pPr algn="l"/>
                      <a:endParaRPr lang="en-GB" sz="900" kern="1200" dirty="0">
                        <a:solidFill>
                          <a:srgbClr val="44375E"/>
                        </a:solidFill>
                        <a:effectLst/>
                        <a:latin typeface="+mn-lt"/>
                        <a:ea typeface="+mn-ea"/>
                        <a:cs typeface="+mn-cs"/>
                      </a:endParaRPr>
                    </a:p>
                    <a:p>
                      <a:r>
                        <a:rPr lang="en-GB" sz="800" kern="1200" dirty="0">
                          <a:solidFill>
                            <a:schemeClr val="tx1"/>
                          </a:solidFill>
                          <a:effectLst/>
                          <a:latin typeface="+mn-lt"/>
                          <a:ea typeface="+mn-ea"/>
                          <a:cs typeface="+mn-cs"/>
                        </a:rPr>
                        <a:t>Each learning module has a knowledge and vocabulary-rich teacher guide which highlights:</a:t>
                      </a:r>
                    </a:p>
                    <a:p>
                      <a:pPr lvl="0"/>
                      <a:r>
                        <a:rPr lang="en-GB" sz="800" kern="1200" dirty="0">
                          <a:solidFill>
                            <a:schemeClr val="tx1"/>
                          </a:solidFill>
                          <a:effectLst/>
                          <a:latin typeface="+mn-lt"/>
                          <a:ea typeface="+mn-ea"/>
                          <a:cs typeface="+mn-cs"/>
                        </a:rPr>
                        <a:t>National Curriculum content.</a:t>
                      </a:r>
                    </a:p>
                    <a:p>
                      <a:pPr lvl="0"/>
                      <a:r>
                        <a:rPr lang="en-GB" sz="800" kern="1200" dirty="0">
                          <a:solidFill>
                            <a:schemeClr val="tx1"/>
                          </a:solidFill>
                          <a:effectLst/>
                          <a:latin typeface="+mn-lt"/>
                          <a:ea typeface="+mn-ea"/>
                          <a:cs typeface="+mn-cs"/>
                        </a:rPr>
                        <a:t>Prior learning and Disciplinary knowledge questions.</a:t>
                      </a:r>
                    </a:p>
                    <a:p>
                      <a:pPr lvl="0"/>
                      <a:r>
                        <a:rPr lang="en-GB" sz="800" kern="1200" dirty="0">
                          <a:solidFill>
                            <a:schemeClr val="tx1"/>
                          </a:solidFill>
                          <a:effectLst/>
                          <a:latin typeface="+mn-lt"/>
                          <a:ea typeface="+mn-ea"/>
                          <a:cs typeface="+mn-cs"/>
                        </a:rPr>
                        <a:t>A Knowledge Organiser to show minimum substantive knowledge expectations. </a:t>
                      </a:r>
                    </a:p>
                    <a:p>
                      <a:pPr lvl="0"/>
                      <a:r>
                        <a:rPr lang="en-GB" sz="800" kern="1200" dirty="0">
                          <a:solidFill>
                            <a:schemeClr val="tx1"/>
                          </a:solidFill>
                          <a:effectLst/>
                          <a:latin typeface="+mn-lt"/>
                          <a:ea typeface="+mn-ea"/>
                          <a:cs typeface="+mn-cs"/>
                        </a:rPr>
                        <a:t>A sequence of learning supported by a cumulative quiz to support retention of taught content.</a:t>
                      </a:r>
                    </a:p>
                    <a:p>
                      <a:pPr lvl="0"/>
                      <a:r>
                        <a:rPr lang="en-GB" sz="800" kern="1200" dirty="0">
                          <a:solidFill>
                            <a:schemeClr val="tx1"/>
                          </a:solidFill>
                          <a:effectLst/>
                          <a:latin typeface="+mn-lt"/>
                          <a:ea typeface="+mn-ea"/>
                          <a:cs typeface="+mn-cs"/>
                        </a:rPr>
                        <a:t>Recommended reads and contextual Tier 2 and Tier 3 vocabulary through explicit Vocabulary Instruction.</a:t>
                      </a:r>
                    </a:p>
                    <a:p>
                      <a:pPr lvl="0"/>
                      <a:r>
                        <a:rPr lang="en-GB" sz="800" kern="1200" dirty="0">
                          <a:solidFill>
                            <a:schemeClr val="tx1"/>
                          </a:solidFill>
                          <a:effectLst/>
                          <a:latin typeface="+mn-lt"/>
                          <a:ea typeface="+mn-ea"/>
                          <a:cs typeface="+mn-cs"/>
                        </a:rPr>
                        <a:t>Dual Knowledge Notes which allow all children to access the curriculum: these are dual-coded, communicate the question and support vocabulary instruction.   </a:t>
                      </a:r>
                    </a:p>
                    <a:p>
                      <a:pPr lvl="0"/>
                      <a:r>
                        <a:rPr lang="en-GB" sz="800" kern="1200" dirty="0">
                          <a:solidFill>
                            <a:schemeClr val="tx1"/>
                          </a:solidFill>
                          <a:effectLst/>
                          <a:latin typeface="+mn-lt"/>
                          <a:ea typeface="+mn-ea"/>
                          <a:cs typeface="+mn-cs"/>
                        </a:rPr>
                        <a:t>‘Thinking Geographically’ tasks – a menu of disciplinary knowledge tasks to help pupils make sense of substantive knowledge. </a:t>
                      </a:r>
                    </a:p>
                    <a:p>
                      <a:r>
                        <a:rPr lang="en-GB" sz="800" kern="1200" dirty="0">
                          <a:solidFill>
                            <a:schemeClr val="tx1"/>
                          </a:solidFill>
                          <a:effectLst/>
                          <a:latin typeface="+mn-lt"/>
                          <a:ea typeface="+mn-ea"/>
                          <a:cs typeface="+mn-cs"/>
                        </a:rPr>
                        <a:t>High-quality resources to support substantive and disciplinary knowledge.</a:t>
                      </a:r>
                      <a:r>
                        <a:rPr lang="en-GB" sz="900" kern="1200" dirty="0">
                          <a:solidFill>
                            <a:srgbClr val="44375E"/>
                          </a:solidFill>
                          <a:effectLst/>
                          <a:latin typeface="+mn-lt"/>
                          <a:ea typeface="+mn-ea"/>
                          <a:cs typeface="+mn-cs"/>
                        </a:rPr>
                        <a:t> </a:t>
                      </a:r>
                      <a:endParaRPr lang="en-GB" sz="900" dirty="0">
                        <a:solidFill>
                          <a:srgbClr val="44375E"/>
                        </a:solidFill>
                      </a:endParaRPr>
                    </a:p>
                  </a:txBody>
                  <a:tcPr anchor="ctr">
                    <a:solidFill>
                      <a:schemeClr val="bg1"/>
                    </a:solidFill>
                  </a:tcPr>
                </a:tc>
                <a:tc hMerge="1">
                  <a:txBody>
                    <a:bodyPr/>
                    <a:lstStyle/>
                    <a:p>
                      <a:endParaRPr lang="en-GB" dirty="0"/>
                    </a:p>
                  </a:txBody>
                  <a:tcPr/>
                </a:tc>
                <a:tc>
                  <a:txBody>
                    <a:bodyPr/>
                    <a:lstStyle/>
                    <a:p>
                      <a:pPr algn="l"/>
                      <a:r>
                        <a:rPr lang="en-GB" sz="900" b="1" kern="1200" dirty="0">
                          <a:solidFill>
                            <a:srgbClr val="44375E"/>
                          </a:solidFill>
                          <a:effectLst/>
                          <a:latin typeface="+mn-lt"/>
                          <a:ea typeface="+mn-ea"/>
                          <a:cs typeface="+mn-cs"/>
                        </a:rPr>
                        <a:t>Lesson Design</a:t>
                      </a:r>
                    </a:p>
                    <a:p>
                      <a:pPr algn="l"/>
                      <a:endParaRPr lang="en-GB" sz="900" kern="1200" dirty="0">
                        <a:solidFill>
                          <a:srgbClr val="44375E"/>
                        </a:solidFill>
                        <a:effectLst/>
                        <a:latin typeface="+mn-lt"/>
                        <a:ea typeface="+mn-ea"/>
                        <a:cs typeface="+mn-cs"/>
                      </a:endParaRPr>
                    </a:p>
                    <a:p>
                      <a:r>
                        <a:rPr lang="en-GB" sz="900" kern="1200" dirty="0">
                          <a:solidFill>
                            <a:schemeClr val="tx1"/>
                          </a:solidFill>
                          <a:effectLst/>
                          <a:latin typeface="+mn-lt"/>
                          <a:ea typeface="+mn-ea"/>
                          <a:cs typeface="+mn-cs"/>
                        </a:rPr>
                        <a:t>Each lesson follows the 6 Phase Structure:</a:t>
                      </a:r>
                    </a:p>
                    <a:p>
                      <a:pPr lvl="0"/>
                      <a:r>
                        <a:rPr lang="en-GB" sz="900" b="1" kern="1200" dirty="0">
                          <a:solidFill>
                            <a:schemeClr val="tx1"/>
                          </a:solidFill>
                          <a:effectLst/>
                          <a:latin typeface="+mn-lt"/>
                          <a:ea typeface="+mn-ea"/>
                          <a:cs typeface="+mn-cs"/>
                        </a:rPr>
                        <a:t>CONNECT</a:t>
                      </a:r>
                      <a:r>
                        <a:rPr lang="en-GB" sz="900" kern="1200" dirty="0">
                          <a:solidFill>
                            <a:schemeClr val="tx1"/>
                          </a:solidFill>
                          <a:effectLst/>
                          <a:latin typeface="+mn-lt"/>
                          <a:ea typeface="+mn-ea"/>
                          <a:cs typeface="+mn-cs"/>
                        </a:rPr>
                        <a:t> – Make connections with previous learning. Position and frame substantive concepts in context. </a:t>
                      </a:r>
                    </a:p>
                    <a:p>
                      <a:pPr lvl="0"/>
                      <a:r>
                        <a:rPr lang="en-GB" sz="900" b="1" kern="1200" dirty="0">
                          <a:solidFill>
                            <a:schemeClr val="tx1"/>
                          </a:solidFill>
                          <a:effectLst/>
                          <a:latin typeface="+mn-lt"/>
                          <a:ea typeface="+mn-ea"/>
                          <a:cs typeface="+mn-cs"/>
                        </a:rPr>
                        <a:t>EXPLAIN</a:t>
                      </a:r>
                      <a:r>
                        <a:rPr lang="en-GB" sz="900" kern="1200" dirty="0">
                          <a:solidFill>
                            <a:schemeClr val="tx1"/>
                          </a:solidFill>
                          <a:effectLst/>
                          <a:latin typeface="+mn-lt"/>
                          <a:ea typeface="+mn-ea"/>
                          <a:cs typeface="+mn-cs"/>
                        </a:rPr>
                        <a:t> – Introduce essential vocabulary. Model clear explanations. </a:t>
                      </a:r>
                    </a:p>
                    <a:p>
                      <a:pPr lvl="0"/>
                      <a:r>
                        <a:rPr lang="en-GB" sz="900" b="1" kern="1200" dirty="0">
                          <a:solidFill>
                            <a:schemeClr val="tx1"/>
                          </a:solidFill>
                          <a:effectLst/>
                          <a:latin typeface="+mn-lt"/>
                          <a:ea typeface="+mn-ea"/>
                          <a:cs typeface="+mn-cs"/>
                        </a:rPr>
                        <a:t>EXAMPLE</a:t>
                      </a:r>
                      <a:r>
                        <a:rPr lang="en-GB" sz="900" kern="1200" dirty="0">
                          <a:solidFill>
                            <a:schemeClr val="tx1"/>
                          </a:solidFill>
                          <a:effectLst/>
                          <a:latin typeface="+mn-lt"/>
                          <a:ea typeface="+mn-ea"/>
                          <a:cs typeface="+mn-cs"/>
                        </a:rPr>
                        <a:t> – Make worked examples explicit. Use diagrams, images, videos, artefacts to help articulate the content. </a:t>
                      </a:r>
                    </a:p>
                    <a:p>
                      <a:pPr lvl="0"/>
                      <a:r>
                        <a:rPr lang="en-GB" sz="900" b="1" kern="1200" dirty="0">
                          <a:solidFill>
                            <a:schemeClr val="tx1"/>
                          </a:solidFill>
                          <a:effectLst/>
                          <a:latin typeface="+mn-lt"/>
                          <a:ea typeface="+mn-ea"/>
                          <a:cs typeface="+mn-cs"/>
                        </a:rPr>
                        <a:t>ATTEMPT</a:t>
                      </a:r>
                      <a:r>
                        <a:rPr lang="en-GB" sz="900" kern="1200" dirty="0">
                          <a:solidFill>
                            <a:schemeClr val="tx1"/>
                          </a:solidFill>
                          <a:effectLst/>
                          <a:latin typeface="+mn-lt"/>
                          <a:ea typeface="+mn-ea"/>
                          <a:cs typeface="+mn-cs"/>
                        </a:rPr>
                        <a:t> – Pupils practically have a go at selecting and organising the content they have been taught. </a:t>
                      </a:r>
                    </a:p>
                    <a:p>
                      <a:pPr lvl="0"/>
                      <a:r>
                        <a:rPr lang="en-GB" sz="900" b="1" kern="1200" dirty="0">
                          <a:solidFill>
                            <a:schemeClr val="tx1"/>
                          </a:solidFill>
                          <a:effectLst/>
                          <a:latin typeface="+mn-lt"/>
                          <a:ea typeface="+mn-ea"/>
                          <a:cs typeface="+mn-cs"/>
                        </a:rPr>
                        <a:t>APPLY</a:t>
                      </a:r>
                      <a:r>
                        <a:rPr lang="en-GB" sz="900" kern="1200" dirty="0">
                          <a:solidFill>
                            <a:schemeClr val="tx1"/>
                          </a:solidFill>
                          <a:effectLst/>
                          <a:latin typeface="+mn-lt"/>
                          <a:ea typeface="+mn-ea"/>
                          <a:cs typeface="+mn-cs"/>
                        </a:rPr>
                        <a:t> – Pupils explain and connect their learning by showing what they know. </a:t>
                      </a:r>
                    </a:p>
                    <a:p>
                      <a:r>
                        <a:rPr lang="en-GB" sz="900" b="1" kern="1200" dirty="0">
                          <a:solidFill>
                            <a:schemeClr val="tx1"/>
                          </a:solidFill>
                          <a:effectLst/>
                          <a:latin typeface="+mn-lt"/>
                          <a:ea typeface="+mn-ea"/>
                          <a:cs typeface="+mn-cs"/>
                        </a:rPr>
                        <a:t>CHALLENGE</a:t>
                      </a:r>
                      <a:r>
                        <a:rPr lang="en-GB" sz="900" kern="1200" dirty="0">
                          <a:solidFill>
                            <a:schemeClr val="tx1"/>
                          </a:solidFill>
                          <a:effectLst/>
                          <a:latin typeface="+mn-lt"/>
                          <a:ea typeface="+mn-ea"/>
                          <a:cs typeface="+mn-cs"/>
                        </a:rPr>
                        <a:t> – pupils deepen what they know to develop richer knowledge. </a:t>
                      </a:r>
                      <a:endParaRPr lang="en-GB" sz="900" dirty="0">
                        <a:solidFill>
                          <a:srgbClr val="44375E"/>
                        </a:solidFill>
                      </a:endParaRPr>
                    </a:p>
                  </a:txBody>
                  <a:tcPr/>
                </a:tc>
                <a:extLst>
                  <a:ext uri="{0D108BD9-81ED-4DB2-BD59-A6C34878D82A}">
                    <a16:rowId xmlns:a16="http://schemas.microsoft.com/office/drawing/2014/main" val="3040461112"/>
                  </a:ext>
                </a:extLst>
              </a:tr>
            </a:tbl>
          </a:graphicData>
        </a:graphic>
      </p:graphicFrame>
      <p:pic>
        <p:nvPicPr>
          <p:cNvPr id="5" name="Picture 4">
            <a:extLst>
              <a:ext uri="{FF2B5EF4-FFF2-40B4-BE49-F238E27FC236}">
                <a16:creationId xmlns:a16="http://schemas.microsoft.com/office/drawing/2014/main" id="{4B0577B2-652B-2562-3338-E3D674D4F344}"/>
              </a:ext>
            </a:extLst>
          </p:cNvPr>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34400" y="70884"/>
            <a:ext cx="985283" cy="856411"/>
          </a:xfrm>
          <a:prstGeom prst="rect">
            <a:avLst/>
          </a:prstGeom>
        </p:spPr>
      </p:pic>
    </p:spTree>
    <p:extLst>
      <p:ext uri="{BB962C8B-B14F-4D97-AF65-F5344CB8AC3E}">
        <p14:creationId xmlns:p14="http://schemas.microsoft.com/office/powerpoint/2010/main" val="94923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7">
            <a:extLst>
              <a:ext uri="{FF2B5EF4-FFF2-40B4-BE49-F238E27FC236}">
                <a16:creationId xmlns:a16="http://schemas.microsoft.com/office/drawing/2014/main" id="{554B7EDD-E2BF-21EF-762F-FDBDBFE96221}"/>
              </a:ext>
            </a:extLst>
          </p:cNvPr>
          <p:cNvSpPr txBox="1">
            <a:spLocks/>
          </p:cNvSpPr>
          <p:nvPr/>
        </p:nvSpPr>
        <p:spPr>
          <a:xfrm>
            <a:off x="164556" y="180637"/>
            <a:ext cx="7186503" cy="644115"/>
          </a:xfrm>
          <a:prstGeom prst="rect">
            <a:avLst/>
          </a:prstGeom>
          <a:noFill/>
        </p:spPr>
        <p:txBody>
          <a:bodyPr vert="horz" wrap="square" lIns="91440" tIns="45720" rIns="91440" bIns="45720" rtlCol="0" anchor="ctr">
            <a:noAutofit/>
          </a:bodyPr>
          <a:lstStyle/>
          <a:p>
            <a:endParaRPr lang="en-GB" sz="1400" dirty="0">
              <a:effectLst/>
              <a:latin typeface="United Curriculum" pitchFamily="50" charset="0"/>
              <a:ea typeface="Calibri" panose="020F0502020204030204" pitchFamily="34" charset="0"/>
              <a:cs typeface="Times New Roman" panose="02020603050405020304" pitchFamily="18" charset="0"/>
            </a:endParaRPr>
          </a:p>
        </p:txBody>
      </p:sp>
      <p:sp>
        <p:nvSpPr>
          <p:cNvPr id="3" name="Text Box 1">
            <a:extLst>
              <a:ext uri="{FF2B5EF4-FFF2-40B4-BE49-F238E27FC236}">
                <a16:creationId xmlns:a16="http://schemas.microsoft.com/office/drawing/2014/main" id="{6B9B7142-C494-78C7-0CFC-B85C6BFD8DED}"/>
              </a:ext>
            </a:extLst>
          </p:cNvPr>
          <p:cNvSpPr txBox="1">
            <a:spLocks/>
          </p:cNvSpPr>
          <p:nvPr/>
        </p:nvSpPr>
        <p:spPr>
          <a:xfrm>
            <a:off x="5026024" y="6576695"/>
            <a:ext cx="4872990" cy="281305"/>
          </a:xfrm>
          <a:prstGeom prst="rect">
            <a:avLst/>
          </a:prstGeom>
        </p:spPr>
        <p:txBody>
          <a:bodyPr vert="horz" wrap="square" lIns="91440" tIns="45720" rIns="91440" bIns="45720" rtlCol="0">
            <a:noAutofit/>
          </a:bodyPr>
          <a:lstStyle/>
          <a:p>
            <a:pPr algn="r">
              <a:lnSpc>
                <a:spcPct val="120000"/>
              </a:lnSpc>
              <a:spcAft>
                <a:spcPts val="1200"/>
              </a:spcAft>
            </a:pPr>
            <a:r>
              <a:rPr lang="en-US" sz="1000" kern="1200" dirty="0">
                <a:solidFill>
                  <a:schemeClr val="tx2"/>
                </a:solidFill>
                <a:effectLst/>
                <a:latin typeface="United Curriculum" pitchFamily="50" charset="0"/>
                <a:ea typeface="Calibri" panose="020F0502020204030204" pitchFamily="34" charset="0"/>
                <a:cs typeface="Times New Roman" panose="02020603050405020304" pitchFamily="18" charset="0"/>
              </a:rPr>
              <a:t> </a:t>
            </a:r>
            <a:endParaRPr lang="en-GB" sz="1100" dirty="0">
              <a:solidFill>
                <a:schemeClr val="tx2"/>
              </a:solidFill>
              <a:effectLst/>
              <a:latin typeface="United Curriculum" pitchFamily="50" charset="0"/>
              <a:ea typeface="Calibri" panose="020F0502020204030204" pitchFamily="34" charset="0"/>
              <a:cs typeface="Times New Roman" panose="02020603050405020304" pitchFamily="18" charset="0"/>
            </a:endParaRPr>
          </a:p>
        </p:txBody>
      </p:sp>
      <p:sp>
        <p:nvSpPr>
          <p:cNvPr id="24" name="Freeform: Shape 23">
            <a:extLst>
              <a:ext uri="{FF2B5EF4-FFF2-40B4-BE49-F238E27FC236}">
                <a16:creationId xmlns:a16="http://schemas.microsoft.com/office/drawing/2014/main" id="{3003C2D6-7463-2227-0B15-C40C3549448B}"/>
              </a:ext>
            </a:extLst>
          </p:cNvPr>
          <p:cNvSpPr/>
          <p:nvPr/>
        </p:nvSpPr>
        <p:spPr>
          <a:xfrm>
            <a:off x="5768658" y="5026515"/>
            <a:ext cx="5657" cy="44371"/>
          </a:xfrm>
          <a:custGeom>
            <a:avLst/>
            <a:gdLst>
              <a:gd name="connsiteX0" fmla="*/ 0 w 5657"/>
              <a:gd name="connsiteY0" fmla="*/ 0 h 44371"/>
              <a:gd name="connsiteX1" fmla="*/ 5657 w 5657"/>
              <a:gd name="connsiteY1" fmla="*/ 0 h 44371"/>
              <a:gd name="connsiteX2" fmla="*/ 5657 w 5657"/>
              <a:gd name="connsiteY2" fmla="*/ 44371 h 44371"/>
              <a:gd name="connsiteX3" fmla="*/ 0 w 5657"/>
              <a:gd name="connsiteY3" fmla="*/ 44371 h 44371"/>
            </a:gdLst>
            <a:ahLst/>
            <a:cxnLst>
              <a:cxn ang="0">
                <a:pos x="connsiteX0" y="connsiteY0"/>
              </a:cxn>
              <a:cxn ang="0">
                <a:pos x="connsiteX1" y="connsiteY1"/>
              </a:cxn>
              <a:cxn ang="0">
                <a:pos x="connsiteX2" y="connsiteY2"/>
              </a:cxn>
              <a:cxn ang="0">
                <a:pos x="connsiteX3" y="connsiteY3"/>
              </a:cxn>
            </a:cxnLst>
            <a:rect l="l" t="t" r="r" b="b"/>
            <a:pathLst>
              <a:path w="5657" h="44371">
                <a:moveTo>
                  <a:pt x="0" y="0"/>
                </a:moveTo>
                <a:lnTo>
                  <a:pt x="5657" y="0"/>
                </a:lnTo>
                <a:lnTo>
                  <a:pt x="5657" y="44371"/>
                </a:lnTo>
                <a:lnTo>
                  <a:pt x="0" y="44371"/>
                </a:lnTo>
                <a:close/>
              </a:path>
            </a:pathLst>
          </a:custGeom>
          <a:solidFill>
            <a:srgbClr val="FFFFFF"/>
          </a:solidFill>
          <a:ln w="11092" cap="flat">
            <a:noFill/>
            <a:prstDash val="solid"/>
            <a:miter/>
          </a:ln>
        </p:spPr>
        <p:txBody>
          <a:bodyPr rtlCol="0" anchor="ctr"/>
          <a:lstStyle/>
          <a:p>
            <a:endParaRPr lang="en-GB"/>
          </a:p>
        </p:txBody>
      </p:sp>
      <p:sp>
        <p:nvSpPr>
          <p:cNvPr id="63" name="TextBox 62">
            <a:extLst>
              <a:ext uri="{FF2B5EF4-FFF2-40B4-BE49-F238E27FC236}">
                <a16:creationId xmlns:a16="http://schemas.microsoft.com/office/drawing/2014/main" id="{73C9E255-046D-1C85-D9FE-ECCA3505076A}"/>
              </a:ext>
            </a:extLst>
          </p:cNvPr>
          <p:cNvSpPr txBox="1"/>
          <p:nvPr/>
        </p:nvSpPr>
        <p:spPr>
          <a:xfrm>
            <a:off x="1031104" y="3236364"/>
            <a:ext cx="332143" cy="338554"/>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R</a:t>
            </a:r>
          </a:p>
        </p:txBody>
      </p:sp>
      <p:sp>
        <p:nvSpPr>
          <p:cNvPr id="69" name="TextBox 68">
            <a:extLst>
              <a:ext uri="{FF2B5EF4-FFF2-40B4-BE49-F238E27FC236}">
                <a16:creationId xmlns:a16="http://schemas.microsoft.com/office/drawing/2014/main" id="{98259B73-26C3-86C3-349C-73034D47D263}"/>
              </a:ext>
            </a:extLst>
          </p:cNvPr>
          <p:cNvSpPr txBox="1"/>
          <p:nvPr/>
        </p:nvSpPr>
        <p:spPr>
          <a:xfrm>
            <a:off x="1500350" y="5427009"/>
            <a:ext cx="635109"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1</a:t>
            </a:r>
          </a:p>
        </p:txBody>
      </p:sp>
      <p:sp>
        <p:nvSpPr>
          <p:cNvPr id="70" name="TextBox 69">
            <a:extLst>
              <a:ext uri="{FF2B5EF4-FFF2-40B4-BE49-F238E27FC236}">
                <a16:creationId xmlns:a16="http://schemas.microsoft.com/office/drawing/2014/main" id="{7763EC12-505A-B280-D7C4-0A861758B8CF}"/>
              </a:ext>
            </a:extLst>
          </p:cNvPr>
          <p:cNvSpPr txBox="1"/>
          <p:nvPr/>
        </p:nvSpPr>
        <p:spPr>
          <a:xfrm>
            <a:off x="2748484" y="1493754"/>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2</a:t>
            </a:r>
          </a:p>
        </p:txBody>
      </p:sp>
      <p:sp>
        <p:nvSpPr>
          <p:cNvPr id="77" name="TextBox 76">
            <a:extLst>
              <a:ext uri="{FF2B5EF4-FFF2-40B4-BE49-F238E27FC236}">
                <a16:creationId xmlns:a16="http://schemas.microsoft.com/office/drawing/2014/main" id="{10ADDF35-0482-A272-08CD-79DB0624A805}"/>
              </a:ext>
            </a:extLst>
          </p:cNvPr>
          <p:cNvSpPr txBox="1"/>
          <p:nvPr/>
        </p:nvSpPr>
        <p:spPr>
          <a:xfrm>
            <a:off x="4035440" y="5420659"/>
            <a:ext cx="635110" cy="584775"/>
          </a:xfrm>
          <a:prstGeom prst="rect">
            <a:avLst/>
          </a:prstGeom>
          <a:noFill/>
        </p:spPr>
        <p:txBody>
          <a:bodyPr wrap="none" rtlCol="0">
            <a:spAutoFit/>
          </a:bodyPr>
          <a:lstStyle/>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Year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United Curriculum"/>
                <a:rtl val="0"/>
              </a:rPr>
              <a:t>3</a:t>
            </a:r>
          </a:p>
        </p:txBody>
      </p:sp>
      <p:sp>
        <p:nvSpPr>
          <p:cNvPr id="96" name="TextBox 95">
            <a:extLst>
              <a:ext uri="{FF2B5EF4-FFF2-40B4-BE49-F238E27FC236}">
                <a16:creationId xmlns:a16="http://schemas.microsoft.com/office/drawing/2014/main" id="{88226996-3B22-28B3-E1F2-380E176EA805}"/>
              </a:ext>
            </a:extLst>
          </p:cNvPr>
          <p:cNvSpPr txBox="1"/>
          <p:nvPr/>
        </p:nvSpPr>
        <p:spPr>
          <a:xfrm>
            <a:off x="6536943" y="5417648"/>
            <a:ext cx="635110" cy="584775"/>
          </a:xfrm>
          <a:prstGeom prst="rect">
            <a:avLst/>
          </a:prstGeom>
          <a:noFill/>
        </p:spPr>
        <p:txBody>
          <a:bodyPr wrap="none" rtlCol="0">
            <a:spAutoFit/>
          </a:bodyPr>
          <a:lstStyle/>
          <a:p>
            <a:pPr algn="ctr"/>
            <a:r>
              <a:rPr lang="en-GB" sz="1600" dirty="0">
                <a:ln w="1569" cap="flat">
                  <a:solidFill>
                    <a:srgbClr val="FFFFFF"/>
                  </a:solidFill>
                  <a:miter/>
                </a:ln>
                <a:solidFill>
                  <a:srgbClr val="FFFFFF"/>
                </a:solidFill>
                <a:latin typeface="Arial Rounded MT Bold" panose="020F0704030504030204" pitchFamily="34" charset="0"/>
                <a:sym typeface="ABeeZee"/>
                <a:rtl val="0"/>
              </a:rPr>
              <a:t>Ye</a:t>
            </a: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ar</a:t>
            </a:r>
          </a:p>
          <a:p>
            <a:pPr algn="ctr"/>
            <a:r>
              <a:rPr lang="en-GB" sz="1600" spc="0" baseline="0" dirty="0">
                <a:ln w="1569" cap="flat">
                  <a:solidFill>
                    <a:srgbClr val="FFFFFF"/>
                  </a:solidFill>
                  <a:miter/>
                </a:ln>
                <a:solidFill>
                  <a:srgbClr val="FFFFFF"/>
                </a:solidFill>
                <a:latin typeface="Arial Rounded MT Bold" panose="020F0704030504030204" pitchFamily="34" charset="0"/>
                <a:sym typeface="ABeeZee"/>
                <a:rtl val="0"/>
              </a:rPr>
              <a:t>5</a:t>
            </a:r>
          </a:p>
        </p:txBody>
      </p:sp>
      <p:sp>
        <p:nvSpPr>
          <p:cNvPr id="4" name="TextBox 3">
            <a:extLst>
              <a:ext uri="{FF2B5EF4-FFF2-40B4-BE49-F238E27FC236}">
                <a16:creationId xmlns:a16="http://schemas.microsoft.com/office/drawing/2014/main" id="{81D8BF41-C70B-495F-9E1F-A9FB4CDC6FAB}"/>
              </a:ext>
            </a:extLst>
          </p:cNvPr>
          <p:cNvSpPr txBox="1"/>
          <p:nvPr/>
        </p:nvSpPr>
        <p:spPr>
          <a:xfrm>
            <a:off x="502023" y="302639"/>
            <a:ext cx="7315200" cy="400110"/>
          </a:xfrm>
          <a:prstGeom prst="rect">
            <a:avLst/>
          </a:prstGeom>
          <a:noFill/>
        </p:spPr>
        <p:txBody>
          <a:bodyPr wrap="square" rtlCol="0">
            <a:spAutoFit/>
          </a:bodyPr>
          <a:lstStyle/>
          <a:p>
            <a:pPr algn="ctr"/>
            <a:r>
              <a:rPr lang="en-GB" sz="2000" dirty="0">
                <a:solidFill>
                  <a:srgbClr val="44375E"/>
                </a:solidFill>
              </a:rPr>
              <a:t>How we teach Geography continued </a:t>
            </a:r>
          </a:p>
        </p:txBody>
      </p:sp>
      <p:graphicFrame>
        <p:nvGraphicFramePr>
          <p:cNvPr id="6" name="Table 5">
            <a:extLst>
              <a:ext uri="{FF2B5EF4-FFF2-40B4-BE49-F238E27FC236}">
                <a16:creationId xmlns:a16="http://schemas.microsoft.com/office/drawing/2014/main" id="{15699A6A-65B4-4D7F-811E-20C732772F09}"/>
              </a:ext>
            </a:extLst>
          </p:cNvPr>
          <p:cNvGraphicFramePr>
            <a:graphicFrameLocks noGrp="1"/>
          </p:cNvGraphicFramePr>
          <p:nvPr>
            <p:extLst>
              <p:ext uri="{D42A27DB-BD31-4B8C-83A1-F6EECF244321}">
                <p14:modId xmlns:p14="http://schemas.microsoft.com/office/powerpoint/2010/main" val="1496856271"/>
              </p:ext>
            </p:extLst>
          </p:nvPr>
        </p:nvGraphicFramePr>
        <p:xfrm>
          <a:off x="164556" y="1029838"/>
          <a:ext cx="9526292" cy="5090160"/>
        </p:xfrm>
        <a:graphic>
          <a:graphicData uri="http://schemas.openxmlformats.org/drawingml/2006/table">
            <a:tbl>
              <a:tblPr firstRow="1" bandRow="1">
                <a:tableStyleId>{72833802-FEF1-4C79-8D5D-14CF1EAF98D9}</a:tableStyleId>
              </a:tblPr>
              <a:tblGrid>
                <a:gridCol w="4763146">
                  <a:extLst>
                    <a:ext uri="{9D8B030D-6E8A-4147-A177-3AD203B41FA5}">
                      <a16:colId xmlns:a16="http://schemas.microsoft.com/office/drawing/2014/main" val="924718012"/>
                    </a:ext>
                  </a:extLst>
                </a:gridCol>
                <a:gridCol w="4763146">
                  <a:extLst>
                    <a:ext uri="{9D8B030D-6E8A-4147-A177-3AD203B41FA5}">
                      <a16:colId xmlns:a16="http://schemas.microsoft.com/office/drawing/2014/main" val="1002920751"/>
                    </a:ext>
                  </a:extLst>
                </a:gridCol>
              </a:tblGrid>
              <a:tr h="2519433">
                <a:tc>
                  <a:txBody>
                    <a:bodyPr/>
                    <a:lstStyle/>
                    <a:p>
                      <a:r>
                        <a:rPr lang="en-GB" sz="800" b="1" kern="1200" dirty="0">
                          <a:solidFill>
                            <a:schemeClr val="tx1"/>
                          </a:solidFill>
                          <a:effectLst/>
                          <a:latin typeface="+mn-lt"/>
                          <a:ea typeface="+mn-ea"/>
                          <a:cs typeface="+mn-cs"/>
                        </a:rPr>
                        <a:t>Reasonable adjustments for pupils with SEND</a:t>
                      </a:r>
                    </a:p>
                    <a:p>
                      <a:endParaRPr lang="en-GB" sz="800" b="1" kern="1200" dirty="0">
                        <a:solidFill>
                          <a:schemeClr val="tx1"/>
                        </a:solidFill>
                        <a:effectLst/>
                        <a:latin typeface="+mn-lt"/>
                        <a:ea typeface="+mn-ea"/>
                        <a:cs typeface="+mn-cs"/>
                      </a:endParaRPr>
                    </a:p>
                    <a:p>
                      <a:r>
                        <a:rPr lang="en-GB" sz="800" b="0" kern="1200" dirty="0">
                          <a:solidFill>
                            <a:schemeClr val="tx1"/>
                          </a:solidFill>
                          <a:effectLst/>
                          <a:latin typeface="+mn-lt"/>
                          <a:ea typeface="+mn-ea"/>
                          <a:cs typeface="+mn-cs"/>
                        </a:rPr>
                        <a:t>Teachers consider how specific activities, or the delivery of content may need to be adjusted to ensure that pupils with SEND are able to access the materials and participate fully in the lesson. </a:t>
                      </a:r>
                    </a:p>
                    <a:p>
                      <a:r>
                        <a:rPr lang="en-GB" sz="800" b="0" kern="1200" dirty="0">
                          <a:solidFill>
                            <a:schemeClr val="tx1"/>
                          </a:solidFill>
                          <a:effectLst/>
                          <a:latin typeface="+mn-lt"/>
                          <a:ea typeface="+mn-ea"/>
                          <a:cs typeface="+mn-cs"/>
                        </a:rPr>
                        <a:t>As a school, we follow the EEF’s ‘5-a-day’ Principles to improve SEND outcomes. These include:</a:t>
                      </a:r>
                    </a:p>
                    <a:p>
                      <a:pPr marL="171450" lvl="0" indent="-171450">
                        <a:buFont typeface="Arial" panose="020B0604020202020204" pitchFamily="34" charset="0"/>
                        <a:buChar char="•"/>
                      </a:pPr>
                      <a:r>
                        <a:rPr lang="en-GB" sz="800" b="0" kern="1200" dirty="0">
                          <a:solidFill>
                            <a:schemeClr val="tx1"/>
                          </a:solidFill>
                          <a:effectLst/>
                          <a:latin typeface="+mn-lt"/>
                          <a:ea typeface="+mn-ea"/>
                          <a:cs typeface="+mn-cs"/>
                        </a:rPr>
                        <a:t>Explicit instruction</a:t>
                      </a:r>
                    </a:p>
                    <a:p>
                      <a:pPr marL="171450" lvl="0" indent="-171450">
                        <a:buFont typeface="Arial" panose="020B0604020202020204" pitchFamily="34" charset="0"/>
                        <a:buChar char="•"/>
                      </a:pPr>
                      <a:r>
                        <a:rPr lang="en-GB" sz="800" b="0" kern="1200" dirty="0">
                          <a:solidFill>
                            <a:schemeClr val="tx1"/>
                          </a:solidFill>
                          <a:effectLst/>
                          <a:latin typeface="+mn-lt"/>
                          <a:ea typeface="+mn-ea"/>
                          <a:cs typeface="+mn-cs"/>
                        </a:rPr>
                        <a:t>Cognitive and metacognitive strategies</a:t>
                      </a:r>
                    </a:p>
                    <a:p>
                      <a:pPr marL="171450" lvl="0" indent="-171450">
                        <a:buFont typeface="Arial" panose="020B0604020202020204" pitchFamily="34" charset="0"/>
                        <a:buChar char="•"/>
                      </a:pPr>
                      <a:r>
                        <a:rPr lang="en-GB" sz="800" b="0" kern="1200" dirty="0">
                          <a:solidFill>
                            <a:schemeClr val="tx1"/>
                          </a:solidFill>
                          <a:effectLst/>
                          <a:latin typeface="+mn-lt"/>
                          <a:ea typeface="+mn-ea"/>
                          <a:cs typeface="+mn-cs"/>
                        </a:rPr>
                        <a:t>Scaffolding</a:t>
                      </a:r>
                    </a:p>
                    <a:p>
                      <a:pPr marL="171450" lvl="0" indent="-171450">
                        <a:buFont typeface="Arial" panose="020B0604020202020204" pitchFamily="34" charset="0"/>
                        <a:buChar char="•"/>
                      </a:pPr>
                      <a:r>
                        <a:rPr lang="en-GB" sz="800" b="0" kern="1200" dirty="0">
                          <a:solidFill>
                            <a:schemeClr val="tx1"/>
                          </a:solidFill>
                          <a:effectLst/>
                          <a:latin typeface="+mn-lt"/>
                          <a:ea typeface="+mn-ea"/>
                          <a:cs typeface="+mn-cs"/>
                        </a:rPr>
                        <a:t>Flexible grouping</a:t>
                      </a:r>
                    </a:p>
                    <a:p>
                      <a:pPr marL="171450" lvl="0" indent="-171450">
                        <a:buFont typeface="Arial" panose="020B0604020202020204" pitchFamily="34" charset="0"/>
                        <a:buChar char="•"/>
                      </a:pPr>
                      <a:r>
                        <a:rPr lang="en-GB" sz="800" b="0" kern="1200" dirty="0">
                          <a:solidFill>
                            <a:schemeClr val="tx1"/>
                          </a:solidFill>
                          <a:effectLst/>
                          <a:latin typeface="+mn-lt"/>
                          <a:ea typeface="+mn-ea"/>
                          <a:cs typeface="+mn-cs"/>
                        </a:rPr>
                        <a:t>Use of technology</a:t>
                      </a:r>
                    </a:p>
                    <a:p>
                      <a:r>
                        <a:rPr lang="en-GB" sz="800" b="0" kern="1200" dirty="0">
                          <a:solidFill>
                            <a:schemeClr val="tx1"/>
                          </a:solidFill>
                          <a:effectLst/>
                          <a:latin typeface="+mn-lt"/>
                          <a:ea typeface="+mn-ea"/>
                          <a:cs typeface="+mn-cs"/>
                        </a:rPr>
                        <a:t>Teachers plan for the needs of their children through the use of dual knowledge notes, classified as ‘securing’ or ‘advancing’. ‘Securing’ resources strip back additional language to reduce cognitive load for children; ‘advancing’ resources stretch and challenge by providing depth in learning. </a:t>
                      </a:r>
                    </a:p>
                    <a:p>
                      <a:r>
                        <a:rPr lang="en-GB" sz="800" b="0" kern="1200" dirty="0">
                          <a:solidFill>
                            <a:schemeClr val="tx1"/>
                          </a:solidFill>
                          <a:effectLst/>
                          <a:latin typeface="+mn-lt"/>
                          <a:ea typeface="+mn-ea"/>
                          <a:cs typeface="+mn-cs"/>
                        </a:rPr>
                        <a:t>Pupils with language and communication difficulties may require additional visual prompts to help them understand what is expected of them. Some pupils may require individual task boards to enable them to follow a series of steps where a task has been broken down into smaller, more manageable chunks.</a:t>
                      </a:r>
                      <a:endParaRPr lang="en-GB" sz="800" b="0" i="0" kern="1200" dirty="0">
                        <a:solidFill>
                          <a:schemeClr val="tx1"/>
                        </a:solidFill>
                        <a:effectLst/>
                        <a:latin typeface="+mn-lt"/>
                        <a:ea typeface="+mn-ea"/>
                        <a:cs typeface="+mn-cs"/>
                      </a:endParaRPr>
                    </a:p>
                  </a:txBody>
                  <a:tcPr>
                    <a:solidFill>
                      <a:schemeClr val="bg1"/>
                    </a:solidFill>
                  </a:tcPr>
                </a:tc>
                <a:tc>
                  <a:txBody>
                    <a:bodyPr/>
                    <a:lstStyle/>
                    <a:p>
                      <a:r>
                        <a:rPr lang="en-GB" sz="900" b="1" kern="1200" dirty="0">
                          <a:solidFill>
                            <a:schemeClr val="tx1"/>
                          </a:solidFill>
                          <a:effectLst/>
                          <a:latin typeface="+mn-lt"/>
                          <a:ea typeface="+mn-ea"/>
                          <a:cs typeface="+mn-cs"/>
                        </a:rPr>
                        <a:t>Assessment</a:t>
                      </a:r>
                    </a:p>
                    <a:p>
                      <a:endParaRPr lang="en-GB" sz="900" b="1" kern="1200" dirty="0">
                        <a:solidFill>
                          <a:schemeClr val="tx1"/>
                        </a:solidFill>
                        <a:effectLst/>
                        <a:latin typeface="+mn-lt"/>
                        <a:ea typeface="+mn-ea"/>
                        <a:cs typeface="+mn-cs"/>
                      </a:endParaRPr>
                    </a:p>
                    <a:p>
                      <a:r>
                        <a:rPr lang="en-GB" sz="900" b="0" kern="1200" dirty="0">
                          <a:solidFill>
                            <a:schemeClr val="tx1"/>
                          </a:solidFill>
                          <a:effectLst/>
                          <a:latin typeface="+mn-lt"/>
                          <a:ea typeface="+mn-ea"/>
                          <a:cs typeface="+mn-cs"/>
                        </a:rPr>
                        <a:t>Assessment is both formative and at the point of learning, as well as summative to feed forward to the next point of contact</a:t>
                      </a:r>
                    </a:p>
                    <a:p>
                      <a:r>
                        <a:rPr lang="en-GB" sz="900" b="0" kern="1200" dirty="0">
                          <a:solidFill>
                            <a:schemeClr val="tx1"/>
                          </a:solidFill>
                          <a:effectLst/>
                          <a:latin typeface="+mn-lt"/>
                          <a:ea typeface="+mn-ea"/>
                          <a:cs typeface="+mn-cs"/>
                        </a:rPr>
                        <a:t>pupils will have. </a:t>
                      </a:r>
                    </a:p>
                    <a:p>
                      <a:r>
                        <a:rPr lang="en-GB" sz="900" b="0" kern="1200" dirty="0">
                          <a:solidFill>
                            <a:schemeClr val="tx1"/>
                          </a:solidFill>
                          <a:effectLst/>
                          <a:latin typeface="+mn-lt"/>
                          <a:ea typeface="+mn-ea"/>
                          <a:cs typeface="+mn-cs"/>
                        </a:rPr>
                        <a:t>Assessment of Geography takes many forms:</a:t>
                      </a:r>
                    </a:p>
                    <a:p>
                      <a:pPr marL="171450" lvl="0" indent="-171450">
                        <a:buFont typeface="Arial" panose="020B0604020202020204" pitchFamily="34" charset="0"/>
                        <a:buChar char="•"/>
                      </a:pPr>
                      <a:r>
                        <a:rPr lang="en-GB" sz="900" b="0" kern="1200" dirty="0">
                          <a:solidFill>
                            <a:schemeClr val="tx1"/>
                          </a:solidFill>
                          <a:effectLst/>
                          <a:latin typeface="+mn-lt"/>
                          <a:ea typeface="+mn-ea"/>
                          <a:cs typeface="+mn-cs"/>
                        </a:rPr>
                        <a:t>Formative outcomes from cumulative quizzing</a:t>
                      </a:r>
                    </a:p>
                    <a:p>
                      <a:pPr marL="171450" lvl="0" indent="-171450">
                        <a:buFont typeface="Arial" panose="020B0604020202020204" pitchFamily="34" charset="0"/>
                        <a:buChar char="•"/>
                      </a:pPr>
                      <a:r>
                        <a:rPr lang="en-GB" sz="900" b="0" kern="1200" dirty="0">
                          <a:solidFill>
                            <a:schemeClr val="tx1"/>
                          </a:solidFill>
                          <a:effectLst/>
                          <a:latin typeface="+mn-lt"/>
                          <a:ea typeface="+mn-ea"/>
                          <a:cs typeface="+mn-cs"/>
                        </a:rPr>
                        <a:t>Summative outcomes from cumulative quizzing</a:t>
                      </a:r>
                    </a:p>
                    <a:p>
                      <a:pPr marL="171450" lvl="0" indent="-171450">
                        <a:buFont typeface="Arial" panose="020B0604020202020204" pitchFamily="34" charset="0"/>
                        <a:buChar char="•"/>
                      </a:pPr>
                      <a:r>
                        <a:rPr lang="en-GB" sz="900" b="0" kern="1200" dirty="0">
                          <a:solidFill>
                            <a:schemeClr val="tx1"/>
                          </a:solidFill>
                          <a:effectLst/>
                          <a:latin typeface="+mn-lt"/>
                          <a:ea typeface="+mn-ea"/>
                          <a:cs typeface="+mn-cs"/>
                        </a:rPr>
                        <a:t>Pupil Book Study</a:t>
                      </a:r>
                    </a:p>
                    <a:p>
                      <a:pPr marL="171450" lvl="0" indent="-171450">
                        <a:buFont typeface="Arial" panose="020B0604020202020204" pitchFamily="34" charset="0"/>
                        <a:buChar char="•"/>
                      </a:pPr>
                      <a:r>
                        <a:rPr lang="en-GB" sz="900" b="0" kern="1200" dirty="0">
                          <a:solidFill>
                            <a:schemeClr val="tx1"/>
                          </a:solidFill>
                          <a:effectLst/>
                          <a:latin typeface="+mn-lt"/>
                          <a:ea typeface="+mn-ea"/>
                          <a:cs typeface="+mn-cs"/>
                        </a:rPr>
                        <a:t>Structured assessment tasks (e.g. double-page spreads)</a:t>
                      </a:r>
                    </a:p>
                    <a:p>
                      <a:pPr marL="171450" lvl="0" indent="-171450">
                        <a:buFont typeface="Arial" panose="020B0604020202020204" pitchFamily="34" charset="0"/>
                        <a:buChar char="•"/>
                      </a:pPr>
                      <a:r>
                        <a:rPr lang="en-GB" sz="900" b="0" kern="1200" dirty="0">
                          <a:solidFill>
                            <a:schemeClr val="tx1"/>
                          </a:solidFill>
                          <a:effectLst/>
                          <a:latin typeface="+mn-lt"/>
                          <a:ea typeface="+mn-ea"/>
                          <a:cs typeface="+mn-cs"/>
                        </a:rPr>
                        <a:t>Study Summary Assessments to identify pupils who require support or who ‘standout’</a:t>
                      </a:r>
                    </a:p>
                    <a:p>
                      <a:r>
                        <a:rPr lang="en-GB" sz="900" b="0" kern="1200" dirty="0">
                          <a:solidFill>
                            <a:schemeClr val="tx1"/>
                          </a:solidFill>
                          <a:effectLst/>
                          <a:latin typeface="+mn-lt"/>
                          <a:ea typeface="+mn-ea"/>
                          <a:cs typeface="+mn-cs"/>
                        </a:rPr>
                        <a:t>Evidence points towards feedback being most impactful as near to the point of learning as possible. That is why the 6 phases of a lesson allows teachers the space to listen, watch and interact to intelligently give feedback at the point of learning. Feedback, quizzes, thinking hard tasks and structured assessment tasks all contribute towards the bigger picture of how well pupils retain and remember the content.</a:t>
                      </a:r>
                      <a:endParaRPr lang="en-GB" sz="900" b="0" dirty="0">
                        <a:solidFill>
                          <a:schemeClr val="tx1"/>
                        </a:solidFill>
                      </a:endParaRPr>
                    </a:p>
                  </a:txBody>
                  <a:tcPr>
                    <a:solidFill>
                      <a:schemeClr val="bg1"/>
                    </a:solidFill>
                  </a:tcPr>
                </a:tc>
                <a:extLst>
                  <a:ext uri="{0D108BD9-81ED-4DB2-BD59-A6C34878D82A}">
                    <a16:rowId xmlns:a16="http://schemas.microsoft.com/office/drawing/2014/main" val="1127961494"/>
                  </a:ext>
                </a:extLst>
              </a:tr>
              <a:tr h="2477360">
                <a:tc gridSpan="2">
                  <a:txBody>
                    <a:bodyPr/>
                    <a:lstStyle/>
                    <a:p>
                      <a:r>
                        <a:rPr lang="en-GB" sz="800" b="1" kern="1200" dirty="0">
                          <a:solidFill>
                            <a:schemeClr val="tx1"/>
                          </a:solidFill>
                          <a:effectLst/>
                          <a:latin typeface="+mn-lt"/>
                          <a:ea typeface="+mn-ea"/>
                          <a:cs typeface="+mn-cs"/>
                        </a:rPr>
                        <a:t>Curriculum Narrative</a:t>
                      </a:r>
                    </a:p>
                    <a:p>
                      <a:endParaRPr lang="en-GB" sz="800" kern="1200" dirty="0">
                        <a:solidFill>
                          <a:schemeClr val="tx1"/>
                        </a:solidFill>
                        <a:effectLst/>
                        <a:latin typeface="+mn-lt"/>
                        <a:ea typeface="+mn-ea"/>
                        <a:cs typeface="+mn-cs"/>
                      </a:endParaRPr>
                    </a:p>
                    <a:p>
                      <a:r>
                        <a:rPr lang="en-GB" sz="800" b="1" kern="1200" dirty="0">
                          <a:solidFill>
                            <a:schemeClr val="tx1"/>
                          </a:solidFill>
                          <a:effectLst/>
                          <a:latin typeface="+mn-lt"/>
                          <a:ea typeface="+mn-ea"/>
                          <a:cs typeface="+mn-cs"/>
                        </a:rPr>
                        <a:t>EYFS – </a:t>
                      </a:r>
                      <a:r>
                        <a:rPr lang="en-GB" sz="800" kern="1200" dirty="0">
                          <a:solidFill>
                            <a:schemeClr val="tx1"/>
                          </a:solidFill>
                          <a:effectLst/>
                          <a:latin typeface="+mn-lt"/>
                          <a:ea typeface="+mn-ea"/>
                          <a:cs typeface="+mn-cs"/>
                        </a:rPr>
                        <a:t>Children begin their geographical studies by exploring simple maps of their locality. They will identify key places in the local area before exploring contrasting locations, such as cold environments, as a precursor to Key Stage 1.</a:t>
                      </a:r>
                    </a:p>
                    <a:p>
                      <a:r>
                        <a:rPr lang="en-GB" sz="800" b="1" kern="1200" dirty="0">
                          <a:solidFill>
                            <a:schemeClr val="tx1"/>
                          </a:solidFill>
                          <a:effectLst/>
                          <a:latin typeface="+mn-lt"/>
                          <a:ea typeface="+mn-ea"/>
                          <a:cs typeface="+mn-cs"/>
                        </a:rPr>
                        <a:t>Key Stage 1 – </a:t>
                      </a:r>
                      <a:r>
                        <a:rPr lang="en-GB" sz="800" kern="1200" dirty="0">
                          <a:solidFill>
                            <a:schemeClr val="tx1"/>
                          </a:solidFill>
                          <a:effectLst/>
                          <a:latin typeface="+mn-lt"/>
                          <a:ea typeface="+mn-ea"/>
                          <a:cs typeface="+mn-cs"/>
                        </a:rPr>
                        <a:t>To begin, children learn about the orientation of our world by locating the 7 continents and 5 oceans. This knowledge is extended by studying the countries and capital cities of the United Kingdom, as well as its surrounding oceans and seas. Throughout KS1, locational knowledge is developed by exploring human and physical features of different places. This is deepened through deliberately chosen comparisons of contrasting locations throughout the world. Pupils study the human and physical features of a non-European location in Africa, such as Nairobi, and study an indigenous tribe found in the rainforests of Brazil and Venezuela. Fieldwork and map skills are developed through local area studies, using cardinal points of a compass. Maps, including OS maps, are introduced to help with understanding and communicating what a place and space is like. </a:t>
                      </a:r>
                    </a:p>
                    <a:p>
                      <a:r>
                        <a:rPr lang="en-GB" sz="800" b="1" kern="1200" dirty="0">
                          <a:solidFill>
                            <a:schemeClr val="tx1"/>
                          </a:solidFill>
                          <a:effectLst/>
                          <a:latin typeface="+mn-lt"/>
                          <a:ea typeface="+mn-ea"/>
                          <a:cs typeface="+mn-cs"/>
                        </a:rPr>
                        <a:t>Key Stage 2</a:t>
                      </a:r>
                      <a:r>
                        <a:rPr lang="en-GB" sz="800" kern="1200" dirty="0">
                          <a:solidFill>
                            <a:schemeClr val="tx1"/>
                          </a:solidFill>
                          <a:effectLst/>
                          <a:latin typeface="+mn-lt"/>
                          <a:ea typeface="+mn-ea"/>
                          <a:cs typeface="+mn-cs"/>
                        </a:rPr>
                        <a:t> – Pupils develop knowledge of compass points by exploring intercardinal points. Pupils begin to develop knowledge of human and physical geography alongside fieldwork and map skills through pattern seeking in a variety of regions. Cause and effect is developed through geographical reasoning. Knowledge and understanding around human and physical features is expanded and applied to the study of rivers. Locational sense is built as pupils study the absolute positioning systems using latitude and longitude. Adding to this, there is a focus on geographical processes through studies on the water cycle, enabling pupils to understand the link between biomes and specific geographical features across the world.</a:t>
                      </a:r>
                    </a:p>
                    <a:p>
                      <a:r>
                        <a:rPr lang="en-GB" sz="800" kern="1200" dirty="0">
                          <a:solidFill>
                            <a:schemeClr val="tx1"/>
                          </a:solidFill>
                          <a:effectLst/>
                          <a:latin typeface="+mn-lt"/>
                          <a:ea typeface="+mn-ea"/>
                          <a:cs typeface="+mn-cs"/>
                        </a:rPr>
                        <a:t>In Upper Key Stage 2, pupils build on prior knowledge when learning about the world’s biomes and environmental regions, linking with latitude and longitude studies. World countries and major cities are located, identified and remembered through deliberate practice. Map skills are enhanced as 4 and 6 figure grid references are explored, bringing increased accuracy. Terrain is studied through contour lines and OS map skills and fieldwork. Geographical analysis is a huge focus in Upper Key Stage 2, as geographical patterns are studied in select, contrasting locations. For example, comparing features of the Lake District, the Tatra mountains of Poland and the Blue mountains of Jamaica. Cause and effect relating to geographical processes is deepened, allowing for links to be established between geographical processes and the features that we see today. This is shown in the study of Earthquakes, mountains and volcanoes. Conscious links are made to history when exploring the effects of settlements, trade and economic activity. This is explored through themes of migration, pull and push factors and the ever-present threads of human and physical geography. </a:t>
                      </a:r>
                      <a:endParaRPr lang="en-GB" sz="800" dirty="0">
                        <a:solidFill>
                          <a:srgbClr val="44375E"/>
                        </a:solidFill>
                      </a:endParaRPr>
                    </a:p>
                  </a:txBody>
                  <a:tcPr/>
                </a:tc>
                <a:tc hMerge="1">
                  <a:txBody>
                    <a:bodyPr/>
                    <a:lstStyle/>
                    <a:p>
                      <a:endParaRPr lang="en-GB"/>
                    </a:p>
                  </a:txBody>
                  <a:tcPr/>
                </a:tc>
                <a:extLst>
                  <a:ext uri="{0D108BD9-81ED-4DB2-BD59-A6C34878D82A}">
                    <a16:rowId xmlns:a16="http://schemas.microsoft.com/office/drawing/2014/main" val="3040461112"/>
                  </a:ext>
                </a:extLst>
              </a:tr>
            </a:tbl>
          </a:graphicData>
        </a:graphic>
      </p:graphicFrame>
      <p:pic>
        <p:nvPicPr>
          <p:cNvPr id="5" name="Picture 4">
            <a:extLst>
              <a:ext uri="{FF2B5EF4-FFF2-40B4-BE49-F238E27FC236}">
                <a16:creationId xmlns:a16="http://schemas.microsoft.com/office/drawing/2014/main" id="{4BDA3B4F-94CA-BA07-FF88-10167F6CDAE8}"/>
              </a:ext>
            </a:extLst>
          </p:cNvPr>
          <p:cNvPicPr>
            <a:picLocks noChangeAspect="1"/>
          </p:cNvPicPr>
          <p:nvPr/>
        </p:nvPicPr>
        <p:blipFill>
          <a:blip r:embed="rId2" cstate="print">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8534400" y="70884"/>
            <a:ext cx="985283" cy="856411"/>
          </a:xfrm>
          <a:prstGeom prst="rect">
            <a:avLst/>
          </a:prstGeom>
        </p:spPr>
      </p:pic>
    </p:spTree>
    <p:extLst>
      <p:ext uri="{BB962C8B-B14F-4D97-AF65-F5344CB8AC3E}">
        <p14:creationId xmlns:p14="http://schemas.microsoft.com/office/powerpoint/2010/main" val="1082134938"/>
      </p:ext>
    </p:extLst>
  </p:cSld>
  <p:clrMapOvr>
    <a:masterClrMapping/>
  </p:clrMapOvr>
</p:sld>
</file>

<file path=ppt/theme/theme1.xml><?xml version="1.0" encoding="utf-8"?>
<a:theme xmlns:a="http://schemas.openxmlformats.org/drawingml/2006/main" name="Custom Design">
  <a:themeElements>
    <a:clrScheme name="United Curriculum Palette">
      <a:dk1>
        <a:sysClr val="windowText" lastClr="000000"/>
      </a:dk1>
      <a:lt1>
        <a:srgbClr val="FFFFFF"/>
      </a:lt1>
      <a:dk2>
        <a:srgbClr val="808080"/>
      </a:dk2>
      <a:lt2>
        <a:srgbClr val="E6E6E6"/>
      </a:lt2>
      <a:accent1>
        <a:srgbClr val="FFFFEF"/>
      </a:accent1>
      <a:accent2>
        <a:srgbClr val="4E83BE"/>
      </a:accent2>
      <a:accent3>
        <a:srgbClr val="D17E3F"/>
      </a:accent3>
      <a:accent4>
        <a:srgbClr val="8262A6"/>
      </a:accent4>
      <a:accent5>
        <a:srgbClr val="C35993"/>
      </a:accent5>
      <a:accent6>
        <a:srgbClr val="D55D5D"/>
      </a:accent6>
      <a:hlink>
        <a:srgbClr val="3E9C64"/>
      </a:hlink>
      <a:folHlink>
        <a:srgbClr val="C2AD30"/>
      </a:folHlink>
    </a:clrScheme>
    <a:fontScheme name="Custom 1">
      <a:majorFont>
        <a:latin typeface="United Curriculum"/>
        <a:ea typeface=""/>
        <a:cs typeface=""/>
      </a:majorFont>
      <a:minorFont>
        <a:latin typeface="United Curricul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9db3969-71b0-4bad-a133-52bb6e34547a">
      <UserInfo>
        <DisplayName>Mark Stephenson</DisplayName>
        <AccountId>31</AccountId>
        <AccountType/>
      </UserInfo>
      <UserInfo>
        <DisplayName>Jessica Quinn</DisplayName>
        <AccountId>345</AccountId>
        <AccountType/>
      </UserInfo>
      <UserInfo>
        <DisplayName>Jennie Murray</DisplayName>
        <AccountId>1246</AccountId>
        <AccountType/>
      </UserInfo>
      <UserInfo>
        <DisplayName>Charlie Cutler</DisplayName>
        <AccountId>30</AccountId>
        <AccountType/>
      </UserInfo>
    </SharedWithUsers>
    <TaxCatchAll xmlns="c9db3969-71b0-4bad-a133-52bb6e34547a" xsi:nil="true"/>
    <lcf76f155ced4ddcb4097134ff3c332f xmlns="b36dee24-68ef-45c4-a92c-1fee0fb616a1">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72B27ABF5B53B4C8A520BB72014BC20" ma:contentTypeVersion="19" ma:contentTypeDescription="Create a new document." ma:contentTypeScope="" ma:versionID="f5a687ecb4e865acf425f3deeb6fec43">
  <xsd:schema xmlns:xsd="http://www.w3.org/2001/XMLSchema" xmlns:xs="http://www.w3.org/2001/XMLSchema" xmlns:p="http://schemas.microsoft.com/office/2006/metadata/properties" xmlns:ns2="b36dee24-68ef-45c4-a92c-1fee0fb616a1" xmlns:ns3="c9db3969-71b0-4bad-a133-52bb6e34547a" targetNamespace="http://schemas.microsoft.com/office/2006/metadata/properties" ma:root="true" ma:fieldsID="76eb125e69196153eb56abbcd63b8bae" ns2:_="" ns3:_="">
    <xsd:import namespace="b36dee24-68ef-45c4-a92c-1fee0fb616a1"/>
    <xsd:import namespace="c9db3969-71b0-4bad-a133-52bb6e34547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6dee24-68ef-45c4-a92c-1fee0fb616a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a6e671c-0acf-4370-a239-7e2946f944d8"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9db3969-71b0-4bad-a133-52bb6e34547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e88cbd7-ce5b-4a57-bf33-1375b96da1a6}" ma:internalName="TaxCatchAll" ma:showField="CatchAllData" ma:web="c9db3969-71b0-4bad-a133-52bb6e34547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20F8DA-C4FB-4450-BACC-F5A742E79B9F}">
  <ds:schemaRefs>
    <ds:schemaRef ds:uri="http://purl.org/dc/dcmitype/"/>
    <ds:schemaRef ds:uri="http://schemas.microsoft.com/office/2006/documentManagement/types"/>
    <ds:schemaRef ds:uri="fcc45fca-495b-42d3-adae-d98dfc69d100"/>
    <ds:schemaRef ds:uri="http://purl.org/dc/terms/"/>
    <ds:schemaRef ds:uri="http://schemas.microsoft.com/office/infopath/2007/PartnerControls"/>
    <ds:schemaRef ds:uri="http://schemas.openxmlformats.org/package/2006/metadata/core-properties"/>
    <ds:schemaRef ds:uri="http://purl.org/dc/elements/1.1/"/>
    <ds:schemaRef ds:uri="b6007648-e4c6-42fd-a70f-5914349d5e6b"/>
    <ds:schemaRef ds:uri="http://schemas.microsoft.com/office/2006/metadata/properties"/>
    <ds:schemaRef ds:uri="http://www.w3.org/XML/1998/namespace"/>
    <ds:schemaRef ds:uri="c9db3969-71b0-4bad-a133-52bb6e34547a"/>
    <ds:schemaRef ds:uri="b36dee24-68ef-45c4-a92c-1fee0fb616a1"/>
  </ds:schemaRefs>
</ds:datastoreItem>
</file>

<file path=customXml/itemProps2.xml><?xml version="1.0" encoding="utf-8"?>
<ds:datastoreItem xmlns:ds="http://schemas.openxmlformats.org/officeDocument/2006/customXml" ds:itemID="{FF2A31F0-0284-4FFD-850E-478562CD718B}">
  <ds:schemaRefs>
    <ds:schemaRef ds:uri="http://schemas.microsoft.com/sharepoint/v3/contenttype/forms"/>
  </ds:schemaRefs>
</ds:datastoreItem>
</file>

<file path=customXml/itemProps3.xml><?xml version="1.0" encoding="utf-8"?>
<ds:datastoreItem xmlns:ds="http://schemas.openxmlformats.org/officeDocument/2006/customXml" ds:itemID="{8E69D5CC-804A-44AC-B2CC-DBCC45D21B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6dee24-68ef-45c4-a92c-1fee0fb616a1"/>
    <ds:schemaRef ds:uri="c9db3969-71b0-4bad-a133-52bb6e34547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445</TotalTime>
  <Words>1623</Words>
  <Application>Microsoft Office PowerPoint</Application>
  <PresentationFormat>A4 Paper (210x297 mm)</PresentationFormat>
  <Paragraphs>96</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Custom Design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Quinn</dc:creator>
  <cp:lastModifiedBy>L Jupe</cp:lastModifiedBy>
  <cp:revision>39</cp:revision>
  <dcterms:created xsi:type="dcterms:W3CDTF">2021-04-22T13:12:58Z</dcterms:created>
  <dcterms:modified xsi:type="dcterms:W3CDTF">2025-11-14T11:22:49Z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0x010100472B27ABF5B53B4C8A520BB72014BC20</vt:lpwstr>
  </property>
  <property fmtid="{D5CDD505-2E9C-101B-9397-08002B2CF9AE}" pid="3" name="MediaServiceImageTags">
    <vt:lpwstr/>
  </property>
</Properties>
</file>